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1"/>
  </p:notesMasterIdLst>
  <p:handoutMasterIdLst>
    <p:handoutMasterId r:id="rId52"/>
  </p:handoutMasterIdLst>
  <p:sldIdLst>
    <p:sldId id="724" r:id="rId3"/>
    <p:sldId id="654" r:id="rId4"/>
    <p:sldId id="653" r:id="rId5"/>
    <p:sldId id="637" r:id="rId6"/>
    <p:sldId id="692" r:id="rId7"/>
    <p:sldId id="625" r:id="rId8"/>
    <p:sldId id="626" r:id="rId9"/>
    <p:sldId id="659" r:id="rId10"/>
    <p:sldId id="629" r:id="rId11"/>
    <p:sldId id="658" r:id="rId12"/>
    <p:sldId id="648" r:id="rId13"/>
    <p:sldId id="650" r:id="rId14"/>
    <p:sldId id="662" r:id="rId15"/>
    <p:sldId id="661" r:id="rId16"/>
    <p:sldId id="651" r:id="rId17"/>
    <p:sldId id="656" r:id="rId18"/>
    <p:sldId id="657" r:id="rId19"/>
    <p:sldId id="638" r:id="rId20"/>
    <p:sldId id="663" r:id="rId21"/>
    <p:sldId id="660" r:id="rId22"/>
    <p:sldId id="690" r:id="rId23"/>
    <p:sldId id="667" r:id="rId24"/>
    <p:sldId id="721" r:id="rId25"/>
    <p:sldId id="670" r:id="rId26"/>
    <p:sldId id="669" r:id="rId27"/>
    <p:sldId id="715" r:id="rId28"/>
    <p:sldId id="701" r:id="rId29"/>
    <p:sldId id="716" r:id="rId30"/>
    <p:sldId id="717" r:id="rId31"/>
    <p:sldId id="718" r:id="rId32"/>
    <p:sldId id="719" r:id="rId33"/>
    <p:sldId id="673" r:id="rId34"/>
    <p:sldId id="674" r:id="rId35"/>
    <p:sldId id="693" r:id="rId36"/>
    <p:sldId id="676" r:id="rId37"/>
    <p:sldId id="702" r:id="rId38"/>
    <p:sldId id="703" r:id="rId39"/>
    <p:sldId id="704" r:id="rId40"/>
    <p:sldId id="705" r:id="rId41"/>
    <p:sldId id="691" r:id="rId42"/>
    <p:sldId id="695" r:id="rId43"/>
    <p:sldId id="696" r:id="rId44"/>
    <p:sldId id="722" r:id="rId45"/>
    <p:sldId id="697" r:id="rId46"/>
    <p:sldId id="720" r:id="rId47"/>
    <p:sldId id="698" r:id="rId48"/>
    <p:sldId id="699" r:id="rId49"/>
    <p:sldId id="294" r:id="rId5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DED4038-9F7F-4E29-9ECD-27D3B2E8F80E}">
          <p14:sldIdLst>
            <p14:sldId id="724"/>
            <p14:sldId id="654"/>
            <p14:sldId id="653"/>
            <p14:sldId id="637"/>
          </p14:sldIdLst>
        </p14:section>
        <p14:section name="Untitled Section" id="{CE559934-F768-45D6-BDD2-620C0127240F}">
          <p14:sldIdLst>
            <p14:sldId id="692"/>
            <p14:sldId id="625"/>
            <p14:sldId id="626"/>
            <p14:sldId id="659"/>
            <p14:sldId id="629"/>
            <p14:sldId id="658"/>
            <p14:sldId id="648"/>
            <p14:sldId id="650"/>
            <p14:sldId id="662"/>
            <p14:sldId id="661"/>
            <p14:sldId id="651"/>
            <p14:sldId id="656"/>
            <p14:sldId id="657"/>
            <p14:sldId id="638"/>
            <p14:sldId id="663"/>
            <p14:sldId id="660"/>
            <p14:sldId id="690"/>
            <p14:sldId id="667"/>
            <p14:sldId id="721"/>
            <p14:sldId id="670"/>
            <p14:sldId id="669"/>
            <p14:sldId id="715"/>
            <p14:sldId id="701"/>
            <p14:sldId id="716"/>
            <p14:sldId id="717"/>
            <p14:sldId id="718"/>
            <p14:sldId id="719"/>
            <p14:sldId id="673"/>
            <p14:sldId id="674"/>
            <p14:sldId id="693"/>
            <p14:sldId id="676"/>
            <p14:sldId id="702"/>
            <p14:sldId id="703"/>
            <p14:sldId id="704"/>
            <p14:sldId id="705"/>
            <p14:sldId id="691"/>
            <p14:sldId id="695"/>
            <p14:sldId id="696"/>
            <p14:sldId id="722"/>
            <p14:sldId id="697"/>
            <p14:sldId id="720"/>
            <p14:sldId id="698"/>
            <p14:sldId id="699"/>
            <p14:sldId id="2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62"/>
    <a:srgbClr val="D11242"/>
    <a:srgbClr val="4A7EBB"/>
    <a:srgbClr val="7DBE2F"/>
    <a:srgbClr val="F7FBFE"/>
    <a:srgbClr val="5CA038"/>
    <a:srgbClr val="1F497D"/>
    <a:srgbClr val="E0EC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3509AA-C20F-4504-A782-94C06F659817}" v="43" dt="2024-04-04T14:37:12.1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3447" autoAdjust="0"/>
  </p:normalViewPr>
  <p:slideViewPr>
    <p:cSldViewPr>
      <p:cViewPr varScale="1">
        <p:scale>
          <a:sx n="106" d="100"/>
          <a:sy n="106" d="100"/>
        </p:scale>
        <p:origin x="174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354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5/10/relationships/revisionInfo" Target="revisionInfo.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4BEFEB-5A38-4833-9C89-576A9F580DD2}" type="doc">
      <dgm:prSet loTypeId="urn:microsoft.com/office/officeart/2005/8/layout/process1" loCatId="process" qsTypeId="urn:microsoft.com/office/officeart/2005/8/quickstyle/simple1" qsCatId="simple" csTypeId="urn:microsoft.com/office/officeart/2005/8/colors/accent1_2" csCatId="accent1" phldr="1"/>
      <dgm:spPr/>
    </dgm:pt>
    <dgm:pt modelId="{F0EA2A89-36C6-410E-9393-FB26DFAA9DED}">
      <dgm:prSet phldrT="[Text]"/>
      <dgm:spPr>
        <a:solidFill>
          <a:srgbClr val="002D62"/>
        </a:solidFill>
      </dgm:spPr>
      <dgm:t>
        <a:bodyPr/>
        <a:lstStyle/>
        <a:p>
          <a:pPr>
            <a:buClr>
              <a:schemeClr val="accent1"/>
            </a:buClr>
            <a:buSzPts val="1100"/>
            <a:buFont typeface="Inter SemiBold"/>
            <a:buChar char="●"/>
          </a:pPr>
          <a:r>
            <a:rPr lang="en-US" b="1" dirty="0">
              <a:solidFill>
                <a:schemeClr val="bg1"/>
              </a:solidFill>
            </a:rPr>
            <a:t>Gather Evidence: </a:t>
          </a:r>
        </a:p>
        <a:p>
          <a:pPr>
            <a:buClr>
              <a:schemeClr val="accent1"/>
            </a:buClr>
            <a:buSzPts val="1100"/>
            <a:buFont typeface="Inter SemiBold"/>
            <a:buChar char="●"/>
          </a:pPr>
          <a:r>
            <a:rPr lang="en-US" dirty="0">
              <a:solidFill>
                <a:schemeClr val="bg1"/>
              </a:solidFill>
            </a:rPr>
            <a:t>Collect any proof that supports your claim, such as bank statements or payment confirmations.</a:t>
          </a:r>
        </a:p>
      </dgm:t>
    </dgm:pt>
    <dgm:pt modelId="{ED632AF7-4840-4A43-AC55-9A014F591BD9}" type="parTrans" cxnId="{E0CF08FD-14F1-40C2-B3C3-1CA2451E11CC}">
      <dgm:prSet/>
      <dgm:spPr/>
      <dgm:t>
        <a:bodyPr/>
        <a:lstStyle/>
        <a:p>
          <a:endParaRPr lang="en-US">
            <a:solidFill>
              <a:schemeClr val="bg1"/>
            </a:solidFill>
          </a:endParaRPr>
        </a:p>
      </dgm:t>
    </dgm:pt>
    <dgm:pt modelId="{669649A3-8E54-4934-BF7D-964A381D7470}" type="sibTrans" cxnId="{E0CF08FD-14F1-40C2-B3C3-1CA2451E11CC}">
      <dgm:prSet/>
      <dgm:spPr/>
      <dgm:t>
        <a:bodyPr/>
        <a:lstStyle/>
        <a:p>
          <a:endParaRPr lang="en-US">
            <a:solidFill>
              <a:schemeClr val="bg1"/>
            </a:solidFill>
          </a:endParaRPr>
        </a:p>
      </dgm:t>
    </dgm:pt>
    <dgm:pt modelId="{3B3FA139-FFBF-47BF-BC0A-97D5F6FE94E1}">
      <dgm:prSet/>
      <dgm:spPr>
        <a:solidFill>
          <a:srgbClr val="002D62"/>
        </a:solidFill>
      </dgm:spPr>
      <dgm:t>
        <a:bodyPr/>
        <a:lstStyle/>
        <a:p>
          <a:r>
            <a:rPr lang="en-US" b="1" dirty="0">
              <a:solidFill>
                <a:schemeClr val="bg1"/>
              </a:solidFill>
            </a:rPr>
            <a:t>Write a Dispute Letter:</a:t>
          </a:r>
        </a:p>
        <a:p>
          <a:r>
            <a:rPr lang="en-US" dirty="0">
              <a:solidFill>
                <a:schemeClr val="bg1"/>
              </a:solidFill>
            </a:rPr>
            <a:t> Clearly explain the error and provide evidence. There are many templates available online to guide you.</a:t>
          </a:r>
        </a:p>
      </dgm:t>
    </dgm:pt>
    <dgm:pt modelId="{BBEDD0AE-7E13-42F7-B146-F5E33E0615F5}" type="parTrans" cxnId="{B67F6835-BCDB-48E7-8089-F3C429462616}">
      <dgm:prSet/>
      <dgm:spPr/>
      <dgm:t>
        <a:bodyPr/>
        <a:lstStyle/>
        <a:p>
          <a:endParaRPr lang="en-US">
            <a:solidFill>
              <a:schemeClr val="bg1"/>
            </a:solidFill>
          </a:endParaRPr>
        </a:p>
      </dgm:t>
    </dgm:pt>
    <dgm:pt modelId="{2FF35701-0D67-4D04-AA21-3D71E49667F7}" type="sibTrans" cxnId="{B67F6835-BCDB-48E7-8089-F3C429462616}">
      <dgm:prSet/>
      <dgm:spPr/>
      <dgm:t>
        <a:bodyPr/>
        <a:lstStyle/>
        <a:p>
          <a:endParaRPr lang="en-US">
            <a:solidFill>
              <a:schemeClr val="bg1"/>
            </a:solidFill>
          </a:endParaRPr>
        </a:p>
      </dgm:t>
    </dgm:pt>
    <dgm:pt modelId="{CD0585E9-381E-42FA-A5E5-B5EC49992BA2}">
      <dgm:prSet/>
      <dgm:spPr>
        <a:solidFill>
          <a:srgbClr val="002D62"/>
        </a:solidFill>
      </dgm:spPr>
      <dgm:t>
        <a:bodyPr/>
        <a:lstStyle/>
        <a:p>
          <a:r>
            <a:rPr lang="en-US" b="1" dirty="0">
              <a:solidFill>
                <a:schemeClr val="bg1"/>
              </a:solidFill>
            </a:rPr>
            <a:t>Send the Letter to the Credit Bureau(s): </a:t>
          </a:r>
        </a:p>
        <a:p>
          <a:r>
            <a:rPr lang="en-US" dirty="0">
              <a:solidFill>
                <a:schemeClr val="bg1"/>
              </a:solidFill>
            </a:rPr>
            <a:t>It's recommended to send it via certified mail with a return receipt request. This provides proof that your letter was received.</a:t>
          </a:r>
        </a:p>
      </dgm:t>
    </dgm:pt>
    <dgm:pt modelId="{DE1A21B2-E604-4381-B941-38B8E414EAF4}" type="parTrans" cxnId="{A397FC8D-86CC-47C3-8D32-2611E71D7019}">
      <dgm:prSet/>
      <dgm:spPr/>
      <dgm:t>
        <a:bodyPr/>
        <a:lstStyle/>
        <a:p>
          <a:endParaRPr lang="en-US">
            <a:solidFill>
              <a:schemeClr val="bg1"/>
            </a:solidFill>
          </a:endParaRPr>
        </a:p>
      </dgm:t>
    </dgm:pt>
    <dgm:pt modelId="{0160D42F-5F2C-452A-ABE9-6A1B1D4EC462}" type="sibTrans" cxnId="{A397FC8D-86CC-47C3-8D32-2611E71D7019}">
      <dgm:prSet/>
      <dgm:spPr/>
      <dgm:t>
        <a:bodyPr/>
        <a:lstStyle/>
        <a:p>
          <a:endParaRPr lang="en-US">
            <a:solidFill>
              <a:schemeClr val="bg1"/>
            </a:solidFill>
          </a:endParaRPr>
        </a:p>
      </dgm:t>
    </dgm:pt>
    <dgm:pt modelId="{7D183057-7F55-4E82-9191-458CDC5907D2}">
      <dgm:prSet/>
      <dgm:spPr>
        <a:solidFill>
          <a:srgbClr val="002D62"/>
        </a:solidFill>
      </dgm:spPr>
      <dgm:t>
        <a:bodyPr/>
        <a:lstStyle/>
        <a:p>
          <a:r>
            <a:rPr lang="en" b="1" dirty="0">
              <a:solidFill>
                <a:schemeClr val="bg1"/>
              </a:solidFill>
            </a:rPr>
            <a:t>Wait for a Response:</a:t>
          </a:r>
        </a:p>
        <a:p>
          <a:r>
            <a:rPr lang="en" b="1" dirty="0">
              <a:solidFill>
                <a:schemeClr val="bg1"/>
              </a:solidFill>
            </a:rPr>
            <a:t> </a:t>
          </a:r>
          <a:r>
            <a:rPr lang="en" dirty="0">
              <a:solidFill>
                <a:schemeClr val="bg1"/>
              </a:solidFill>
            </a:rPr>
            <a:t>The credit bureau typically has 30 days to investigate and respond</a:t>
          </a:r>
          <a:endParaRPr lang="en-US" dirty="0">
            <a:solidFill>
              <a:schemeClr val="bg1"/>
            </a:solidFill>
          </a:endParaRPr>
        </a:p>
      </dgm:t>
    </dgm:pt>
    <dgm:pt modelId="{F2E00687-C225-4022-9223-51644757234F}" type="parTrans" cxnId="{8DA552FE-30C9-436F-B7B0-01669135C8C1}">
      <dgm:prSet/>
      <dgm:spPr/>
      <dgm:t>
        <a:bodyPr/>
        <a:lstStyle/>
        <a:p>
          <a:endParaRPr lang="en-US">
            <a:solidFill>
              <a:schemeClr val="bg1"/>
            </a:solidFill>
          </a:endParaRPr>
        </a:p>
      </dgm:t>
    </dgm:pt>
    <dgm:pt modelId="{65CC4858-9320-4A7A-B490-CC0CE3050750}" type="sibTrans" cxnId="{8DA552FE-30C9-436F-B7B0-01669135C8C1}">
      <dgm:prSet/>
      <dgm:spPr/>
      <dgm:t>
        <a:bodyPr/>
        <a:lstStyle/>
        <a:p>
          <a:endParaRPr lang="en-US">
            <a:solidFill>
              <a:schemeClr val="bg1"/>
            </a:solidFill>
          </a:endParaRPr>
        </a:p>
      </dgm:t>
    </dgm:pt>
    <dgm:pt modelId="{9A547580-7A77-4DC0-B023-1DB08777F8BC}" type="pres">
      <dgm:prSet presAssocID="{FB4BEFEB-5A38-4833-9C89-576A9F580DD2}" presName="Name0" presStyleCnt="0">
        <dgm:presLayoutVars>
          <dgm:dir/>
          <dgm:resizeHandles val="exact"/>
        </dgm:presLayoutVars>
      </dgm:prSet>
      <dgm:spPr/>
    </dgm:pt>
    <dgm:pt modelId="{89C82359-E28E-4526-9456-A5BBB7D64223}" type="pres">
      <dgm:prSet presAssocID="{F0EA2A89-36C6-410E-9393-FB26DFAA9DED}" presName="node" presStyleLbl="node1" presStyleIdx="0" presStyleCnt="4">
        <dgm:presLayoutVars>
          <dgm:bulletEnabled val="1"/>
        </dgm:presLayoutVars>
      </dgm:prSet>
      <dgm:spPr/>
    </dgm:pt>
    <dgm:pt modelId="{F5D7BE2C-0DBE-4599-A035-632C9A347859}" type="pres">
      <dgm:prSet presAssocID="{669649A3-8E54-4934-BF7D-964A381D7470}" presName="sibTrans" presStyleLbl="sibTrans2D1" presStyleIdx="0" presStyleCnt="3"/>
      <dgm:spPr/>
    </dgm:pt>
    <dgm:pt modelId="{2A6C604F-87A1-40BA-B7D8-367AC771D107}" type="pres">
      <dgm:prSet presAssocID="{669649A3-8E54-4934-BF7D-964A381D7470}" presName="connectorText" presStyleLbl="sibTrans2D1" presStyleIdx="0" presStyleCnt="3"/>
      <dgm:spPr/>
    </dgm:pt>
    <dgm:pt modelId="{03BAB2D4-F991-41F6-A2B4-1C163D2B96C1}" type="pres">
      <dgm:prSet presAssocID="{3B3FA139-FFBF-47BF-BC0A-97D5F6FE94E1}" presName="node" presStyleLbl="node1" presStyleIdx="1" presStyleCnt="4">
        <dgm:presLayoutVars>
          <dgm:bulletEnabled val="1"/>
        </dgm:presLayoutVars>
      </dgm:prSet>
      <dgm:spPr/>
    </dgm:pt>
    <dgm:pt modelId="{43440864-DC89-4E6C-A3C3-4B1DC9116BEB}" type="pres">
      <dgm:prSet presAssocID="{2FF35701-0D67-4D04-AA21-3D71E49667F7}" presName="sibTrans" presStyleLbl="sibTrans2D1" presStyleIdx="1" presStyleCnt="3"/>
      <dgm:spPr/>
    </dgm:pt>
    <dgm:pt modelId="{ABBAF5B9-4F06-4462-9BA2-84C48B3CFBB6}" type="pres">
      <dgm:prSet presAssocID="{2FF35701-0D67-4D04-AA21-3D71E49667F7}" presName="connectorText" presStyleLbl="sibTrans2D1" presStyleIdx="1" presStyleCnt="3"/>
      <dgm:spPr/>
    </dgm:pt>
    <dgm:pt modelId="{78882340-6346-4F4D-830B-2F342D0D920B}" type="pres">
      <dgm:prSet presAssocID="{CD0585E9-381E-42FA-A5E5-B5EC49992BA2}" presName="node" presStyleLbl="node1" presStyleIdx="2" presStyleCnt="4">
        <dgm:presLayoutVars>
          <dgm:bulletEnabled val="1"/>
        </dgm:presLayoutVars>
      </dgm:prSet>
      <dgm:spPr/>
    </dgm:pt>
    <dgm:pt modelId="{04394EF9-DFB3-49F0-BC95-ED253C61A2BE}" type="pres">
      <dgm:prSet presAssocID="{0160D42F-5F2C-452A-ABE9-6A1B1D4EC462}" presName="sibTrans" presStyleLbl="sibTrans2D1" presStyleIdx="2" presStyleCnt="3"/>
      <dgm:spPr/>
    </dgm:pt>
    <dgm:pt modelId="{B8A2098D-05D7-4970-A100-8C475CC8AD07}" type="pres">
      <dgm:prSet presAssocID="{0160D42F-5F2C-452A-ABE9-6A1B1D4EC462}" presName="connectorText" presStyleLbl="sibTrans2D1" presStyleIdx="2" presStyleCnt="3"/>
      <dgm:spPr/>
    </dgm:pt>
    <dgm:pt modelId="{FCD9C878-926B-4745-953C-D16ADF0558EA}" type="pres">
      <dgm:prSet presAssocID="{7D183057-7F55-4E82-9191-458CDC5907D2}" presName="node" presStyleLbl="node1" presStyleIdx="3" presStyleCnt="4">
        <dgm:presLayoutVars>
          <dgm:bulletEnabled val="1"/>
        </dgm:presLayoutVars>
      </dgm:prSet>
      <dgm:spPr/>
    </dgm:pt>
  </dgm:ptLst>
  <dgm:cxnLst>
    <dgm:cxn modelId="{4622832A-2087-4ADF-931B-98C999727784}" type="presOf" srcId="{0160D42F-5F2C-452A-ABE9-6A1B1D4EC462}" destId="{04394EF9-DFB3-49F0-BC95-ED253C61A2BE}" srcOrd="0" destOrd="0" presId="urn:microsoft.com/office/officeart/2005/8/layout/process1"/>
    <dgm:cxn modelId="{B67F6835-BCDB-48E7-8089-F3C429462616}" srcId="{FB4BEFEB-5A38-4833-9C89-576A9F580DD2}" destId="{3B3FA139-FFBF-47BF-BC0A-97D5F6FE94E1}" srcOrd="1" destOrd="0" parTransId="{BBEDD0AE-7E13-42F7-B146-F5E33E0615F5}" sibTransId="{2FF35701-0D67-4D04-AA21-3D71E49667F7}"/>
    <dgm:cxn modelId="{4BC7B870-39AE-404A-B743-2206CEDFE139}" type="presOf" srcId="{669649A3-8E54-4934-BF7D-964A381D7470}" destId="{F5D7BE2C-0DBE-4599-A035-632C9A347859}" srcOrd="0" destOrd="0" presId="urn:microsoft.com/office/officeart/2005/8/layout/process1"/>
    <dgm:cxn modelId="{431F8272-1C6E-48AB-9E8D-C5DBBB25CF68}" type="presOf" srcId="{0160D42F-5F2C-452A-ABE9-6A1B1D4EC462}" destId="{B8A2098D-05D7-4970-A100-8C475CC8AD07}" srcOrd="1" destOrd="0" presId="urn:microsoft.com/office/officeart/2005/8/layout/process1"/>
    <dgm:cxn modelId="{1B1A0E87-20B7-4909-B089-9A8366DF06FF}" type="presOf" srcId="{669649A3-8E54-4934-BF7D-964A381D7470}" destId="{2A6C604F-87A1-40BA-B7D8-367AC771D107}" srcOrd="1" destOrd="0" presId="urn:microsoft.com/office/officeart/2005/8/layout/process1"/>
    <dgm:cxn modelId="{A397FC8D-86CC-47C3-8D32-2611E71D7019}" srcId="{FB4BEFEB-5A38-4833-9C89-576A9F580DD2}" destId="{CD0585E9-381E-42FA-A5E5-B5EC49992BA2}" srcOrd="2" destOrd="0" parTransId="{DE1A21B2-E604-4381-B941-38B8E414EAF4}" sibTransId="{0160D42F-5F2C-452A-ABE9-6A1B1D4EC462}"/>
    <dgm:cxn modelId="{4D74A7B7-1A26-4A37-AEE3-376C23171E6F}" type="presOf" srcId="{2FF35701-0D67-4D04-AA21-3D71E49667F7}" destId="{ABBAF5B9-4F06-4462-9BA2-84C48B3CFBB6}" srcOrd="1" destOrd="0" presId="urn:microsoft.com/office/officeart/2005/8/layout/process1"/>
    <dgm:cxn modelId="{EA20D4D6-32E3-4235-ADF9-2650226DFDEF}" type="presOf" srcId="{7D183057-7F55-4E82-9191-458CDC5907D2}" destId="{FCD9C878-926B-4745-953C-D16ADF0558EA}" srcOrd="0" destOrd="0" presId="urn:microsoft.com/office/officeart/2005/8/layout/process1"/>
    <dgm:cxn modelId="{C67AC7D8-D6E9-4D59-B22E-28B887F080D3}" type="presOf" srcId="{CD0585E9-381E-42FA-A5E5-B5EC49992BA2}" destId="{78882340-6346-4F4D-830B-2F342D0D920B}" srcOrd="0" destOrd="0" presId="urn:microsoft.com/office/officeart/2005/8/layout/process1"/>
    <dgm:cxn modelId="{F1353BE0-FF7B-4C13-BD3B-156DB12D61EC}" type="presOf" srcId="{3B3FA139-FFBF-47BF-BC0A-97D5F6FE94E1}" destId="{03BAB2D4-F991-41F6-A2B4-1C163D2B96C1}" srcOrd="0" destOrd="0" presId="urn:microsoft.com/office/officeart/2005/8/layout/process1"/>
    <dgm:cxn modelId="{5AF5F8EB-DEB1-46BC-9524-71939E42C567}" type="presOf" srcId="{2FF35701-0D67-4D04-AA21-3D71E49667F7}" destId="{43440864-DC89-4E6C-A3C3-4B1DC9116BEB}" srcOrd="0" destOrd="0" presId="urn:microsoft.com/office/officeart/2005/8/layout/process1"/>
    <dgm:cxn modelId="{68559EFA-47A7-4764-92BB-6FF8A4DF9CDC}" type="presOf" srcId="{F0EA2A89-36C6-410E-9393-FB26DFAA9DED}" destId="{89C82359-E28E-4526-9456-A5BBB7D64223}" srcOrd="0" destOrd="0" presId="urn:microsoft.com/office/officeart/2005/8/layout/process1"/>
    <dgm:cxn modelId="{2AFD86FC-C2C1-4177-B045-D269E28E4593}" type="presOf" srcId="{FB4BEFEB-5A38-4833-9C89-576A9F580DD2}" destId="{9A547580-7A77-4DC0-B023-1DB08777F8BC}" srcOrd="0" destOrd="0" presId="urn:microsoft.com/office/officeart/2005/8/layout/process1"/>
    <dgm:cxn modelId="{E0CF08FD-14F1-40C2-B3C3-1CA2451E11CC}" srcId="{FB4BEFEB-5A38-4833-9C89-576A9F580DD2}" destId="{F0EA2A89-36C6-410E-9393-FB26DFAA9DED}" srcOrd="0" destOrd="0" parTransId="{ED632AF7-4840-4A43-AC55-9A014F591BD9}" sibTransId="{669649A3-8E54-4934-BF7D-964A381D7470}"/>
    <dgm:cxn modelId="{8DA552FE-30C9-436F-B7B0-01669135C8C1}" srcId="{FB4BEFEB-5A38-4833-9C89-576A9F580DD2}" destId="{7D183057-7F55-4E82-9191-458CDC5907D2}" srcOrd="3" destOrd="0" parTransId="{F2E00687-C225-4022-9223-51644757234F}" sibTransId="{65CC4858-9320-4A7A-B490-CC0CE3050750}"/>
    <dgm:cxn modelId="{D3BA4BC3-ABFE-4F5F-98C2-9C5BD85EA0B7}" type="presParOf" srcId="{9A547580-7A77-4DC0-B023-1DB08777F8BC}" destId="{89C82359-E28E-4526-9456-A5BBB7D64223}" srcOrd="0" destOrd="0" presId="urn:microsoft.com/office/officeart/2005/8/layout/process1"/>
    <dgm:cxn modelId="{02991B9C-FE4D-42AA-B3DE-A436AC73DC1D}" type="presParOf" srcId="{9A547580-7A77-4DC0-B023-1DB08777F8BC}" destId="{F5D7BE2C-0DBE-4599-A035-632C9A347859}" srcOrd="1" destOrd="0" presId="urn:microsoft.com/office/officeart/2005/8/layout/process1"/>
    <dgm:cxn modelId="{80C99747-D691-49EA-AA12-46BF69BA161A}" type="presParOf" srcId="{F5D7BE2C-0DBE-4599-A035-632C9A347859}" destId="{2A6C604F-87A1-40BA-B7D8-367AC771D107}" srcOrd="0" destOrd="0" presId="urn:microsoft.com/office/officeart/2005/8/layout/process1"/>
    <dgm:cxn modelId="{01E9C4A3-BD96-46F4-B3D0-30456DADC7BE}" type="presParOf" srcId="{9A547580-7A77-4DC0-B023-1DB08777F8BC}" destId="{03BAB2D4-F991-41F6-A2B4-1C163D2B96C1}" srcOrd="2" destOrd="0" presId="urn:microsoft.com/office/officeart/2005/8/layout/process1"/>
    <dgm:cxn modelId="{2A7DA579-08AA-4C4D-B166-B4AEC1971943}" type="presParOf" srcId="{9A547580-7A77-4DC0-B023-1DB08777F8BC}" destId="{43440864-DC89-4E6C-A3C3-4B1DC9116BEB}" srcOrd="3" destOrd="0" presId="urn:microsoft.com/office/officeart/2005/8/layout/process1"/>
    <dgm:cxn modelId="{5E3E37F4-8936-425F-ACF9-1B06B2801400}" type="presParOf" srcId="{43440864-DC89-4E6C-A3C3-4B1DC9116BEB}" destId="{ABBAF5B9-4F06-4462-9BA2-84C48B3CFBB6}" srcOrd="0" destOrd="0" presId="urn:microsoft.com/office/officeart/2005/8/layout/process1"/>
    <dgm:cxn modelId="{5FE0CD78-7A83-465B-A73A-A184AD19997D}" type="presParOf" srcId="{9A547580-7A77-4DC0-B023-1DB08777F8BC}" destId="{78882340-6346-4F4D-830B-2F342D0D920B}" srcOrd="4" destOrd="0" presId="urn:microsoft.com/office/officeart/2005/8/layout/process1"/>
    <dgm:cxn modelId="{9174DC22-603C-44D6-92BD-772622EFD302}" type="presParOf" srcId="{9A547580-7A77-4DC0-B023-1DB08777F8BC}" destId="{04394EF9-DFB3-49F0-BC95-ED253C61A2BE}" srcOrd="5" destOrd="0" presId="urn:microsoft.com/office/officeart/2005/8/layout/process1"/>
    <dgm:cxn modelId="{B9729B0C-E915-4F63-9C09-650A375677BB}" type="presParOf" srcId="{04394EF9-DFB3-49F0-BC95-ED253C61A2BE}" destId="{B8A2098D-05D7-4970-A100-8C475CC8AD07}" srcOrd="0" destOrd="0" presId="urn:microsoft.com/office/officeart/2005/8/layout/process1"/>
    <dgm:cxn modelId="{CC50B502-6481-450C-B806-BE61D4B3AA2D}" type="presParOf" srcId="{9A547580-7A77-4DC0-B023-1DB08777F8BC}" destId="{FCD9C878-926B-4745-953C-D16ADF0558EA}" srcOrd="6" destOrd="0" presId="urn:microsoft.com/office/officeart/2005/8/layout/process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82359-E28E-4526-9456-A5BBB7D64223}">
      <dsp:nvSpPr>
        <dsp:cNvPr id="0" name=""/>
        <dsp:cNvSpPr/>
      </dsp:nvSpPr>
      <dsp:spPr>
        <a:xfrm>
          <a:off x="3516" y="1127950"/>
          <a:ext cx="1537301" cy="2270062"/>
        </a:xfrm>
        <a:prstGeom prst="roundRect">
          <a:avLst>
            <a:gd name="adj" fmla="val 10000"/>
          </a:avLst>
        </a:prstGeom>
        <a:solidFill>
          <a:srgbClr val="002D6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Clr>
              <a:schemeClr val="accent1"/>
            </a:buClr>
            <a:buSzPts val="1100"/>
            <a:buFont typeface="Inter SemiBold"/>
            <a:buNone/>
          </a:pPr>
          <a:r>
            <a:rPr lang="en-US" sz="1300" b="1" kern="1200" dirty="0">
              <a:solidFill>
                <a:schemeClr val="bg1"/>
              </a:solidFill>
            </a:rPr>
            <a:t>Gather Evidence: </a:t>
          </a:r>
        </a:p>
        <a:p>
          <a:pPr marL="0" lvl="0" indent="0" algn="ctr" defTabSz="577850">
            <a:lnSpc>
              <a:spcPct val="90000"/>
            </a:lnSpc>
            <a:spcBef>
              <a:spcPct val="0"/>
            </a:spcBef>
            <a:spcAft>
              <a:spcPct val="35000"/>
            </a:spcAft>
            <a:buClr>
              <a:schemeClr val="accent1"/>
            </a:buClr>
            <a:buSzPts val="1100"/>
            <a:buFont typeface="Inter SemiBold"/>
            <a:buNone/>
          </a:pPr>
          <a:r>
            <a:rPr lang="en-US" sz="1300" kern="1200" dirty="0">
              <a:solidFill>
                <a:schemeClr val="bg1"/>
              </a:solidFill>
            </a:rPr>
            <a:t>Collect any proof that supports your claim, such as bank statements or payment confirmations.</a:t>
          </a:r>
        </a:p>
      </dsp:txBody>
      <dsp:txXfrm>
        <a:off x="48542" y="1172976"/>
        <a:ext cx="1447249" cy="2180010"/>
      </dsp:txXfrm>
    </dsp:sp>
    <dsp:sp modelId="{F5D7BE2C-0DBE-4599-A035-632C9A347859}">
      <dsp:nvSpPr>
        <dsp:cNvPr id="0" name=""/>
        <dsp:cNvSpPr/>
      </dsp:nvSpPr>
      <dsp:spPr>
        <a:xfrm>
          <a:off x="1694547" y="2072356"/>
          <a:ext cx="325907" cy="3812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chemeClr val="bg1"/>
            </a:solidFill>
          </a:endParaRPr>
        </a:p>
      </dsp:txBody>
      <dsp:txXfrm>
        <a:off x="1694547" y="2148606"/>
        <a:ext cx="228135" cy="228750"/>
      </dsp:txXfrm>
    </dsp:sp>
    <dsp:sp modelId="{03BAB2D4-F991-41F6-A2B4-1C163D2B96C1}">
      <dsp:nvSpPr>
        <dsp:cNvPr id="0" name=""/>
        <dsp:cNvSpPr/>
      </dsp:nvSpPr>
      <dsp:spPr>
        <a:xfrm>
          <a:off x="2155738" y="1127950"/>
          <a:ext cx="1537301" cy="2270062"/>
        </a:xfrm>
        <a:prstGeom prst="roundRect">
          <a:avLst>
            <a:gd name="adj" fmla="val 10000"/>
          </a:avLst>
        </a:prstGeom>
        <a:solidFill>
          <a:srgbClr val="002D6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bg1"/>
              </a:solidFill>
            </a:rPr>
            <a:t>Write a Dispute Letter:</a:t>
          </a:r>
        </a:p>
        <a:p>
          <a:pPr marL="0" lvl="0" indent="0" algn="ctr" defTabSz="577850">
            <a:lnSpc>
              <a:spcPct val="90000"/>
            </a:lnSpc>
            <a:spcBef>
              <a:spcPct val="0"/>
            </a:spcBef>
            <a:spcAft>
              <a:spcPct val="35000"/>
            </a:spcAft>
            <a:buNone/>
          </a:pPr>
          <a:r>
            <a:rPr lang="en-US" sz="1300" kern="1200" dirty="0">
              <a:solidFill>
                <a:schemeClr val="bg1"/>
              </a:solidFill>
            </a:rPr>
            <a:t> Clearly explain the error and provide evidence. There are many templates available online to guide you.</a:t>
          </a:r>
        </a:p>
      </dsp:txBody>
      <dsp:txXfrm>
        <a:off x="2200764" y="1172976"/>
        <a:ext cx="1447249" cy="2180010"/>
      </dsp:txXfrm>
    </dsp:sp>
    <dsp:sp modelId="{43440864-DC89-4E6C-A3C3-4B1DC9116BEB}">
      <dsp:nvSpPr>
        <dsp:cNvPr id="0" name=""/>
        <dsp:cNvSpPr/>
      </dsp:nvSpPr>
      <dsp:spPr>
        <a:xfrm>
          <a:off x="3846769" y="2072356"/>
          <a:ext cx="325907" cy="3812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chemeClr val="bg1"/>
            </a:solidFill>
          </a:endParaRPr>
        </a:p>
      </dsp:txBody>
      <dsp:txXfrm>
        <a:off x="3846769" y="2148606"/>
        <a:ext cx="228135" cy="228750"/>
      </dsp:txXfrm>
    </dsp:sp>
    <dsp:sp modelId="{78882340-6346-4F4D-830B-2F342D0D920B}">
      <dsp:nvSpPr>
        <dsp:cNvPr id="0" name=""/>
        <dsp:cNvSpPr/>
      </dsp:nvSpPr>
      <dsp:spPr>
        <a:xfrm>
          <a:off x="4307960" y="1127950"/>
          <a:ext cx="1537301" cy="2270062"/>
        </a:xfrm>
        <a:prstGeom prst="roundRect">
          <a:avLst>
            <a:gd name="adj" fmla="val 10000"/>
          </a:avLst>
        </a:prstGeom>
        <a:solidFill>
          <a:srgbClr val="002D6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bg1"/>
              </a:solidFill>
            </a:rPr>
            <a:t>Send the Letter to the Credit Bureau(s): </a:t>
          </a:r>
        </a:p>
        <a:p>
          <a:pPr marL="0" lvl="0" indent="0" algn="ctr" defTabSz="577850">
            <a:lnSpc>
              <a:spcPct val="90000"/>
            </a:lnSpc>
            <a:spcBef>
              <a:spcPct val="0"/>
            </a:spcBef>
            <a:spcAft>
              <a:spcPct val="35000"/>
            </a:spcAft>
            <a:buNone/>
          </a:pPr>
          <a:r>
            <a:rPr lang="en-US" sz="1300" kern="1200" dirty="0">
              <a:solidFill>
                <a:schemeClr val="bg1"/>
              </a:solidFill>
            </a:rPr>
            <a:t>It's recommended to send it via certified mail with a return receipt request. This provides proof that your letter was received.</a:t>
          </a:r>
        </a:p>
      </dsp:txBody>
      <dsp:txXfrm>
        <a:off x="4352986" y="1172976"/>
        <a:ext cx="1447249" cy="2180010"/>
      </dsp:txXfrm>
    </dsp:sp>
    <dsp:sp modelId="{04394EF9-DFB3-49F0-BC95-ED253C61A2BE}">
      <dsp:nvSpPr>
        <dsp:cNvPr id="0" name=""/>
        <dsp:cNvSpPr/>
      </dsp:nvSpPr>
      <dsp:spPr>
        <a:xfrm>
          <a:off x="5998991" y="2072356"/>
          <a:ext cx="325907" cy="3812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chemeClr val="bg1"/>
            </a:solidFill>
          </a:endParaRPr>
        </a:p>
      </dsp:txBody>
      <dsp:txXfrm>
        <a:off x="5998991" y="2148606"/>
        <a:ext cx="228135" cy="228750"/>
      </dsp:txXfrm>
    </dsp:sp>
    <dsp:sp modelId="{FCD9C878-926B-4745-953C-D16ADF0558EA}">
      <dsp:nvSpPr>
        <dsp:cNvPr id="0" name=""/>
        <dsp:cNvSpPr/>
      </dsp:nvSpPr>
      <dsp:spPr>
        <a:xfrm>
          <a:off x="6460182" y="1127950"/>
          <a:ext cx="1537301" cy="2270062"/>
        </a:xfrm>
        <a:prstGeom prst="roundRect">
          <a:avLst>
            <a:gd name="adj" fmla="val 10000"/>
          </a:avLst>
        </a:prstGeom>
        <a:solidFill>
          <a:srgbClr val="002D6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 sz="1300" b="1" kern="1200" dirty="0">
              <a:solidFill>
                <a:schemeClr val="bg1"/>
              </a:solidFill>
            </a:rPr>
            <a:t>Wait for a Response:</a:t>
          </a:r>
        </a:p>
        <a:p>
          <a:pPr marL="0" lvl="0" indent="0" algn="ctr" defTabSz="577850">
            <a:lnSpc>
              <a:spcPct val="90000"/>
            </a:lnSpc>
            <a:spcBef>
              <a:spcPct val="0"/>
            </a:spcBef>
            <a:spcAft>
              <a:spcPct val="35000"/>
            </a:spcAft>
            <a:buNone/>
          </a:pPr>
          <a:r>
            <a:rPr lang="en" sz="1300" b="1" kern="1200" dirty="0">
              <a:solidFill>
                <a:schemeClr val="bg1"/>
              </a:solidFill>
            </a:rPr>
            <a:t> </a:t>
          </a:r>
          <a:r>
            <a:rPr lang="en" sz="1300" kern="1200" dirty="0">
              <a:solidFill>
                <a:schemeClr val="bg1"/>
              </a:solidFill>
            </a:rPr>
            <a:t>The credit bureau typically has 30 days to investigate and respond</a:t>
          </a:r>
          <a:endParaRPr lang="en-US" sz="1300" kern="1200" dirty="0">
            <a:solidFill>
              <a:schemeClr val="bg1"/>
            </a:solidFill>
          </a:endParaRPr>
        </a:p>
      </dsp:txBody>
      <dsp:txXfrm>
        <a:off x="6505208" y="1172976"/>
        <a:ext cx="1447249" cy="218001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B05F3EB1-5949-4392-A24E-AF74D312CA3A}" type="datetimeFigureOut">
              <a:rPr lang="en-US" smtClean="0"/>
              <a:t>4/4/2024</a:t>
            </a:fld>
            <a:endParaRPr lang="en-US"/>
          </a:p>
        </p:txBody>
      </p:sp>
      <p:sp>
        <p:nvSpPr>
          <p:cNvPr id="4" name="Footer Placeholder 3"/>
          <p:cNvSpPr>
            <a:spLocks noGrp="1"/>
          </p:cNvSpPr>
          <p:nvPr>
            <p:ph type="ftr" sz="quarter" idx="2"/>
          </p:nvPr>
        </p:nvSpPr>
        <p:spPr>
          <a:xfrm>
            <a:off x="1" y="9119175"/>
            <a:ext cx="3170583" cy="482027"/>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5"/>
            <a:ext cx="3170583" cy="482027"/>
          </a:xfrm>
          <a:prstGeom prst="rect">
            <a:avLst/>
          </a:prstGeom>
        </p:spPr>
        <p:txBody>
          <a:bodyPr vert="horz" lIns="94851" tIns="47425" rIns="94851" bIns="47425" rtlCol="0" anchor="b"/>
          <a:lstStyle>
            <a:lvl1pPr algn="r">
              <a:defRPr sz="1200"/>
            </a:lvl1pPr>
          </a:lstStyle>
          <a:p>
            <a:fld id="{740FD78F-3F58-46C6-B959-E8D133223E7E}" type="slidenum">
              <a:rPr lang="en-US" smtClean="0"/>
              <a:t>‹#›</a:t>
            </a:fld>
            <a:endParaRPr lang="en-US"/>
          </a:p>
        </p:txBody>
      </p:sp>
    </p:spTree>
    <p:extLst>
      <p:ext uri="{BB962C8B-B14F-4D97-AF65-F5344CB8AC3E}">
        <p14:creationId xmlns:p14="http://schemas.microsoft.com/office/powerpoint/2010/main" val="111851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2962" y="0"/>
            <a:ext cx="3170583" cy="480388"/>
          </a:xfrm>
          <a:prstGeom prst="rect">
            <a:avLst/>
          </a:prstGeom>
        </p:spPr>
        <p:txBody>
          <a:bodyPr vert="horz" lIns="94851" tIns="47425" rIns="94851" bIns="47425" rtlCol="0"/>
          <a:lstStyle>
            <a:lvl1pPr algn="r">
              <a:defRPr sz="1200"/>
            </a:lvl1pPr>
          </a:lstStyle>
          <a:p>
            <a:fld id="{A0658229-724E-4FF7-A0E1-7A61139D06E5}" type="datetimeFigureOut">
              <a:rPr lang="en-US" smtClean="0"/>
              <a:pPr/>
              <a:t>4/4/2024</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2184" y="4561228"/>
            <a:ext cx="5850835" cy="4320213"/>
          </a:xfrm>
          <a:prstGeom prst="rect">
            <a:avLst/>
          </a:prstGeom>
        </p:spPr>
        <p:txBody>
          <a:bodyPr vert="horz" lIns="94851" tIns="47425" rIns="94851" bIns="4742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lIns="94851" tIns="47425" rIns="94851" bIns="47425" rtlCol="0" anchor="b"/>
          <a:lstStyle>
            <a:lvl1pPr algn="r">
              <a:defRPr sz="1200"/>
            </a:lvl1pPr>
          </a:lstStyle>
          <a:p>
            <a:fld id="{D1F6FBFB-ABF3-4956-BEBC-D6D0FBB5F470}" type="slidenum">
              <a:rPr lang="en-US" smtClean="0"/>
              <a:pPr/>
              <a:t>‹#›</a:t>
            </a:fld>
            <a:endParaRPr lang="en-US"/>
          </a:p>
        </p:txBody>
      </p:sp>
    </p:spTree>
    <p:extLst>
      <p:ext uri="{BB962C8B-B14F-4D97-AF65-F5344CB8AC3E}">
        <p14:creationId xmlns:p14="http://schemas.microsoft.com/office/powerpoint/2010/main" val="1158339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F6FBFB-ABF3-4956-BEBC-D6D0FBB5F470}" type="slidenum">
              <a:rPr lang="en-US" smtClean="0"/>
              <a:pPr/>
              <a:t>1</a:t>
            </a:fld>
            <a:endParaRPr lang="en-US"/>
          </a:p>
        </p:txBody>
      </p:sp>
    </p:spTree>
    <p:extLst>
      <p:ext uri="{BB962C8B-B14F-4D97-AF65-F5344CB8AC3E}">
        <p14:creationId xmlns:p14="http://schemas.microsoft.com/office/powerpoint/2010/main" val="181001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F6FBFB-ABF3-4956-BEBC-D6D0FBB5F470}" type="slidenum">
              <a:rPr lang="en-US" smtClean="0"/>
              <a:pPr/>
              <a:t>14</a:t>
            </a:fld>
            <a:endParaRPr lang="en-US"/>
          </a:p>
        </p:txBody>
      </p:sp>
    </p:spTree>
    <p:extLst>
      <p:ext uri="{BB962C8B-B14F-4D97-AF65-F5344CB8AC3E}">
        <p14:creationId xmlns:p14="http://schemas.microsoft.com/office/powerpoint/2010/main" val="3937638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F6FBFB-ABF3-4956-BEBC-D6D0FBB5F470}" type="slidenum">
              <a:rPr lang="en-US" smtClean="0"/>
              <a:pPr/>
              <a:t>15</a:t>
            </a:fld>
            <a:endParaRPr lang="en-US"/>
          </a:p>
        </p:txBody>
      </p:sp>
    </p:spTree>
    <p:extLst>
      <p:ext uri="{BB962C8B-B14F-4D97-AF65-F5344CB8AC3E}">
        <p14:creationId xmlns:p14="http://schemas.microsoft.com/office/powerpoint/2010/main" val="2664173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F6FBFB-ABF3-4956-BEBC-D6D0FBB5F470}" type="slidenum">
              <a:rPr lang="en-US" smtClean="0"/>
              <a:pPr/>
              <a:t>16</a:t>
            </a:fld>
            <a:endParaRPr lang="en-US"/>
          </a:p>
        </p:txBody>
      </p:sp>
    </p:spTree>
    <p:extLst>
      <p:ext uri="{BB962C8B-B14F-4D97-AF65-F5344CB8AC3E}">
        <p14:creationId xmlns:p14="http://schemas.microsoft.com/office/powerpoint/2010/main" val="828428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6FBFB-ABF3-4956-BEBC-D6D0FBB5F470}" type="slidenum">
              <a:rPr lang="en-US" smtClean="0"/>
              <a:pPr/>
              <a:t>17</a:t>
            </a:fld>
            <a:endParaRPr lang="en-US"/>
          </a:p>
        </p:txBody>
      </p:sp>
    </p:spTree>
    <p:extLst>
      <p:ext uri="{BB962C8B-B14F-4D97-AF65-F5344CB8AC3E}">
        <p14:creationId xmlns:p14="http://schemas.microsoft.com/office/powerpoint/2010/main" val="4184350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F6FBFB-ABF3-4956-BEBC-D6D0FBB5F470}" type="slidenum">
              <a:rPr lang="en-US" smtClean="0"/>
              <a:pPr/>
              <a:t>18</a:t>
            </a:fld>
            <a:endParaRPr lang="en-US"/>
          </a:p>
        </p:txBody>
      </p:sp>
    </p:spTree>
    <p:extLst>
      <p:ext uri="{BB962C8B-B14F-4D97-AF65-F5344CB8AC3E}">
        <p14:creationId xmlns:p14="http://schemas.microsoft.com/office/powerpoint/2010/main" val="224546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F6FBFB-ABF3-4956-BEBC-D6D0FBB5F470}" type="slidenum">
              <a:rPr lang="en-US" smtClean="0"/>
              <a:pPr/>
              <a:t>19</a:t>
            </a:fld>
            <a:endParaRPr lang="en-US"/>
          </a:p>
        </p:txBody>
      </p:sp>
    </p:spTree>
    <p:extLst>
      <p:ext uri="{BB962C8B-B14F-4D97-AF65-F5344CB8AC3E}">
        <p14:creationId xmlns:p14="http://schemas.microsoft.com/office/powerpoint/2010/main" val="86216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F6FBFB-ABF3-4956-BEBC-D6D0FBB5F470}" type="slidenum">
              <a:rPr lang="en-US" smtClean="0"/>
              <a:pPr/>
              <a:t>20</a:t>
            </a:fld>
            <a:endParaRPr lang="en-US"/>
          </a:p>
        </p:txBody>
      </p:sp>
    </p:spTree>
    <p:extLst>
      <p:ext uri="{BB962C8B-B14F-4D97-AF65-F5344CB8AC3E}">
        <p14:creationId xmlns:p14="http://schemas.microsoft.com/office/powerpoint/2010/main" val="3805357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F6FBFB-ABF3-4956-BEBC-D6D0FBB5F470}" type="slidenum">
              <a:rPr lang="en-US" smtClean="0"/>
              <a:pPr/>
              <a:t>21</a:t>
            </a:fld>
            <a:endParaRPr lang="en-US"/>
          </a:p>
        </p:txBody>
      </p:sp>
    </p:spTree>
    <p:extLst>
      <p:ext uri="{BB962C8B-B14F-4D97-AF65-F5344CB8AC3E}">
        <p14:creationId xmlns:p14="http://schemas.microsoft.com/office/powerpoint/2010/main" val="3730267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Aft>
                <a:spcPts val="1037"/>
              </a:spcAft>
              <a:buFont typeface="Arial" panose="020B0604020202020204" pitchFamily="34" charset="0"/>
              <a:buChar char="•"/>
            </a:pPr>
            <a:r>
              <a:rPr lang="en-US" sz="1900" dirty="0">
                <a:solidFill>
                  <a:srgbClr val="000000"/>
                </a:solidFill>
                <a:latin typeface="Inter"/>
              </a:rPr>
              <a:t>Credit allows small business owners to access capital for growth and expansion.</a:t>
            </a:r>
            <a:endParaRPr lang="en-US" sz="1900" b="1" dirty="0">
              <a:solidFill>
                <a:srgbClr val="0254DB"/>
              </a:solidFill>
              <a:latin typeface="Inter"/>
            </a:endParaRPr>
          </a:p>
          <a:p>
            <a:pPr fontAlgn="base">
              <a:spcAft>
                <a:spcPts val="1037"/>
              </a:spcAft>
              <a:buFont typeface="Arial" panose="020B0604020202020204" pitchFamily="34" charset="0"/>
              <a:buChar char="•"/>
            </a:pPr>
            <a:r>
              <a:rPr lang="en-US" sz="1900" dirty="0">
                <a:solidFill>
                  <a:srgbClr val="000000"/>
                </a:solidFill>
                <a:latin typeface="Inter"/>
              </a:rPr>
              <a:t>Good credit enables entrepreneurs to secure loans and financing at favorable interest rates.</a:t>
            </a:r>
            <a:endParaRPr lang="en-US" sz="1900" b="1" dirty="0">
              <a:solidFill>
                <a:srgbClr val="0254DB"/>
              </a:solidFill>
              <a:latin typeface="Inter"/>
            </a:endParaRPr>
          </a:p>
          <a:p>
            <a:pPr fontAlgn="base">
              <a:spcAft>
                <a:spcPts val="1037"/>
              </a:spcAft>
              <a:buFont typeface="Arial" panose="020B0604020202020204" pitchFamily="34" charset="0"/>
              <a:buChar char="•"/>
            </a:pPr>
            <a:r>
              <a:rPr lang="en-US" sz="1900" dirty="0">
                <a:solidFill>
                  <a:srgbClr val="000000"/>
                </a:solidFill>
                <a:latin typeface="Inter"/>
              </a:rPr>
              <a:t>Having a strong credit history can attract investors and partners.</a:t>
            </a:r>
            <a:endParaRPr lang="en-US" sz="1900" b="1" dirty="0">
              <a:solidFill>
                <a:srgbClr val="0254DB"/>
              </a:solidFill>
              <a:latin typeface="Inter"/>
            </a:endParaRPr>
          </a:p>
          <a:p>
            <a:pPr fontAlgn="base">
              <a:spcAft>
                <a:spcPts val="1037"/>
              </a:spcAft>
              <a:buFont typeface="Arial" panose="020B0604020202020204" pitchFamily="34" charset="0"/>
              <a:buChar char="•"/>
            </a:pPr>
            <a:r>
              <a:rPr lang="en-US" sz="1900" dirty="0">
                <a:solidFill>
                  <a:srgbClr val="000000"/>
                </a:solidFill>
                <a:latin typeface="Inter"/>
              </a:rPr>
              <a:t>Creditworthiness affects business relationships and opportunities for collaboration.</a:t>
            </a:r>
            <a:endParaRPr lang="en-US" sz="1900" b="1" dirty="0">
              <a:solidFill>
                <a:srgbClr val="0254DB"/>
              </a:solidFill>
              <a:latin typeface="Inter"/>
            </a:endParaRPr>
          </a:p>
          <a:p>
            <a:endParaRPr lang="en-US" dirty="0"/>
          </a:p>
          <a:p>
            <a:r>
              <a:rPr lang="en-US" dirty="0"/>
              <a:t>Hard to get auto loans </a:t>
            </a:r>
            <a:r>
              <a:rPr lang="en-US" dirty="0" err="1"/>
              <a:t>etc</a:t>
            </a:r>
            <a:endParaRPr lang="en-US" dirty="0"/>
          </a:p>
        </p:txBody>
      </p:sp>
      <p:sp>
        <p:nvSpPr>
          <p:cNvPr id="4" name="Slide Number Placeholder 3"/>
          <p:cNvSpPr>
            <a:spLocks noGrp="1"/>
          </p:cNvSpPr>
          <p:nvPr>
            <p:ph type="sldNum" sz="quarter" idx="5"/>
          </p:nvPr>
        </p:nvSpPr>
        <p:spPr/>
        <p:txBody>
          <a:bodyPr/>
          <a:lstStyle/>
          <a:p>
            <a:fld id="{D1F6FBFB-ABF3-4956-BEBC-D6D0FBB5F470}" type="slidenum">
              <a:rPr lang="en-US" smtClean="0"/>
              <a:pPr/>
              <a:t>22</a:t>
            </a:fld>
            <a:endParaRPr lang="en-US"/>
          </a:p>
        </p:txBody>
      </p:sp>
    </p:spTree>
    <p:extLst>
      <p:ext uri="{BB962C8B-B14F-4D97-AF65-F5344CB8AC3E}">
        <p14:creationId xmlns:p14="http://schemas.microsoft.com/office/powerpoint/2010/main" val="1198989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need good personal credit </a:t>
            </a:r>
          </a:p>
          <a:p>
            <a:endParaRPr lang="en-US" dirty="0"/>
          </a:p>
          <a:p>
            <a:r>
              <a:rPr lang="en-US" b="1" dirty="0" err="1"/>
              <a:t>Buildinng</a:t>
            </a:r>
            <a:r>
              <a:rPr lang="en-US" b="1" dirty="0"/>
              <a:t> business credit-credit cards with vendors </a:t>
            </a:r>
          </a:p>
        </p:txBody>
      </p:sp>
      <p:sp>
        <p:nvSpPr>
          <p:cNvPr id="4" name="Slide Number Placeholder 3"/>
          <p:cNvSpPr>
            <a:spLocks noGrp="1"/>
          </p:cNvSpPr>
          <p:nvPr>
            <p:ph type="sldNum" sz="quarter" idx="5"/>
          </p:nvPr>
        </p:nvSpPr>
        <p:spPr/>
        <p:txBody>
          <a:bodyPr/>
          <a:lstStyle/>
          <a:p>
            <a:fld id="{D1F6FBFB-ABF3-4956-BEBC-D6D0FBB5F470}" type="slidenum">
              <a:rPr lang="en-US" smtClean="0"/>
              <a:pPr/>
              <a:t>23</a:t>
            </a:fld>
            <a:endParaRPr lang="en-US"/>
          </a:p>
        </p:txBody>
      </p:sp>
    </p:spTree>
    <p:extLst>
      <p:ext uri="{BB962C8B-B14F-4D97-AF65-F5344CB8AC3E}">
        <p14:creationId xmlns:p14="http://schemas.microsoft.com/office/powerpoint/2010/main" val="2441215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F6FBFB-ABF3-4956-BEBC-D6D0FBB5F470}" type="slidenum">
              <a:rPr lang="en-US" smtClean="0"/>
              <a:pPr/>
              <a:t>2</a:t>
            </a:fld>
            <a:endParaRPr lang="en-US"/>
          </a:p>
        </p:txBody>
      </p:sp>
    </p:spTree>
    <p:extLst>
      <p:ext uri="{BB962C8B-B14F-4D97-AF65-F5344CB8AC3E}">
        <p14:creationId xmlns:p14="http://schemas.microsoft.com/office/powerpoint/2010/main" val="753571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5690" indent="-355690">
              <a:lnSpc>
                <a:spcPct val="107000"/>
              </a:lnSpc>
              <a:buSzPts val="1050"/>
              <a:buFont typeface="Arial" panose="020B0604020202020204" pitchFamily="34" charset="0"/>
              <a:buAutoNum type="arabicPeriod"/>
            </a:pPr>
            <a:r>
              <a:rPr lang="en-US" sz="1100" kern="100" dirty="0">
                <a:latin typeface="Calibri" panose="020F0502020204030204" pitchFamily="34" charset="0"/>
                <a:ea typeface="Calibri" panose="020F0502020204030204" pitchFamily="34" charset="0"/>
                <a:cs typeface="Times New Roman" panose="02020603050405020304" pitchFamily="18" charset="0"/>
              </a:rPr>
              <a:t>Credit score Ranges</a:t>
            </a:r>
          </a:p>
          <a:p>
            <a:pPr marL="770662" lvl="1" indent="-296408">
              <a:lnSpc>
                <a:spcPct val="107000"/>
              </a:lnSpc>
              <a:buFont typeface="+mj-lt"/>
              <a:buAutoNum type="alphaLcPeriod"/>
            </a:pPr>
            <a:r>
              <a:rPr lang="en-US" sz="1100" i="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Range </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marL="770662" lvl="1" indent="-296408">
              <a:lnSpc>
                <a:spcPct val="107000"/>
              </a:lnSpc>
              <a:spcAft>
                <a:spcPts val="830"/>
              </a:spcAft>
              <a:buFont typeface="+mj-lt"/>
              <a:buAutoNum type="alphaLcPeriod"/>
            </a:pPr>
            <a:r>
              <a:rPr lang="en-US" sz="1100" i="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600 or higher for lending </a:t>
            </a:r>
            <a:r>
              <a:rPr lang="en-US" sz="1100" kern="100" dirty="0">
                <a:latin typeface="Calibri" panose="020F0502020204030204" pitchFamily="34" charset="0"/>
                <a:ea typeface="Calibri" panose="020F0502020204030204" pitchFamily="34" charset="0"/>
                <a:cs typeface="Times New Roman" panose="02020603050405020304" pitchFamily="18" charset="0"/>
              </a:rPr>
              <a:t> </a:t>
            </a:r>
          </a:p>
          <a:p>
            <a:endParaRPr lang="en-US" dirty="0"/>
          </a:p>
          <a:p>
            <a:endParaRPr lang="en-US" dirty="0"/>
          </a:p>
          <a:p>
            <a:r>
              <a:rPr lang="en-US" dirty="0" err="1"/>
              <a:t>CreditKarma</a:t>
            </a:r>
            <a:r>
              <a:rPr lang="en-US" dirty="0"/>
              <a:t> </a:t>
            </a:r>
          </a:p>
        </p:txBody>
      </p:sp>
      <p:sp>
        <p:nvSpPr>
          <p:cNvPr id="4" name="Slide Number Placeholder 3"/>
          <p:cNvSpPr>
            <a:spLocks noGrp="1"/>
          </p:cNvSpPr>
          <p:nvPr>
            <p:ph type="sldNum" sz="quarter" idx="5"/>
          </p:nvPr>
        </p:nvSpPr>
        <p:spPr/>
        <p:txBody>
          <a:bodyPr/>
          <a:lstStyle/>
          <a:p>
            <a:fld id="{D1F6FBFB-ABF3-4956-BEBC-D6D0FBB5F470}" type="slidenum">
              <a:rPr lang="en-US" smtClean="0"/>
              <a:pPr/>
              <a:t>24</a:t>
            </a:fld>
            <a:endParaRPr lang="en-US"/>
          </a:p>
        </p:txBody>
      </p:sp>
    </p:spTree>
    <p:extLst>
      <p:ext uri="{BB962C8B-B14F-4D97-AF65-F5344CB8AC3E}">
        <p14:creationId xmlns:p14="http://schemas.microsoft.com/office/powerpoint/2010/main" val="1596271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770662" lvl="1" indent="-296408">
              <a:lnSpc>
                <a:spcPct val="107000"/>
              </a:lnSpc>
              <a:buFont typeface="+mj-lt"/>
              <a:buAutoNum type="alphaLcPeriod"/>
            </a:pPr>
            <a:r>
              <a:rPr lang="en-US" sz="1100" i="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Payment History</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marL="1185634" lvl="2" indent="-237127">
              <a:lnSpc>
                <a:spcPct val="107000"/>
              </a:lnSpc>
              <a:buFont typeface="+mj-lt"/>
              <a:buAutoNum type="romanLcPeriod"/>
            </a:pPr>
            <a:r>
              <a:rPr lang="en-US" sz="1100" i="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consistency of making payments on time every single month</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marL="1185634" lvl="2" indent="-237127">
              <a:lnSpc>
                <a:spcPct val="107000"/>
              </a:lnSpc>
              <a:buFont typeface="+mj-lt"/>
              <a:buAutoNum type="romanLcPeriod"/>
            </a:pPr>
            <a:r>
              <a:rPr lang="en-US" sz="1100" i="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Credit report has 30,60,90 days past due. And can stay that way for months </a:t>
            </a:r>
            <a:r>
              <a:rPr lang="en-US" sz="1100" i="1" kern="1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unti</a:t>
            </a:r>
            <a:r>
              <a:rPr lang="en-US" sz="1100" i="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you get caught up. Single biggest impact on credit score</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marL="1659887" lvl="3" indent="-237127">
              <a:lnSpc>
                <a:spcPct val="107000"/>
              </a:lnSpc>
              <a:buFont typeface="+mj-lt"/>
              <a:buAutoNum type="arabicPeriod"/>
            </a:pPr>
            <a:r>
              <a:rPr lang="en-US" sz="1100" i="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Can </a:t>
            </a:r>
            <a:r>
              <a:rPr lang="en-US" sz="1100" i="1" kern="1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ddop</a:t>
            </a:r>
            <a:r>
              <a:rPr lang="en-US" sz="1100" i="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your score over 100 points</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marL="1659887" lvl="3" indent="-237127">
              <a:lnSpc>
                <a:spcPct val="107000"/>
              </a:lnSpc>
              <a:buFont typeface="+mj-lt"/>
              <a:buAutoNum type="arabicPeriod"/>
            </a:pPr>
            <a:r>
              <a:rPr lang="en-US" sz="1100" i="1" kern="100" dirty="0">
                <a:solidFill>
                  <a:srgbClr val="0070C0"/>
                </a:solidFill>
                <a:latin typeface="Calibri" panose="020F0502020204030204" pitchFamily="34" charset="0"/>
                <a:ea typeface="Calibri" panose="020F0502020204030204" pitchFamily="34" charset="0"/>
                <a:cs typeface="Times New Roman" panose="02020603050405020304" pitchFamily="18" charset="0"/>
              </a:rPr>
              <a:t>How long do they stay on your account?</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marL="770662" lvl="1" indent="-296408">
              <a:lnSpc>
                <a:spcPct val="107000"/>
              </a:lnSpc>
              <a:buFont typeface="+mj-lt"/>
              <a:buAutoNum type="alphaLcPeriod"/>
            </a:pPr>
            <a:r>
              <a:rPr lang="en-US" sz="1100" i="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Amounts owed- credit utilization and do you owe a lot compared to your outstanding balance</a:t>
            </a:r>
          </a:p>
          <a:p>
            <a:pPr marL="1244916" lvl="2" indent="-296408">
              <a:lnSpc>
                <a:spcPct val="107000"/>
              </a:lnSpc>
              <a:buFont typeface="+mj-lt"/>
              <a:buAutoNum type="alphaLcPeriod"/>
            </a:pPr>
            <a:r>
              <a:rPr lang="en-US" sz="1700" b="1" dirty="0">
                <a:solidFill>
                  <a:srgbClr val="333E48"/>
                </a:solidFill>
                <a:latin typeface="Open Sans" panose="020B0606030504020204" pitchFamily="34" charset="0"/>
              </a:rPr>
              <a:t> tally your outstanding debt across all revolving credit accounts. </a:t>
            </a:r>
          </a:p>
          <a:p>
            <a:pPr marL="1719169" lvl="3" indent="-296408">
              <a:lnSpc>
                <a:spcPct val="107000"/>
              </a:lnSpc>
              <a:buFont typeface="+mj-lt"/>
              <a:buAutoNum type="alphaLcPeriod"/>
            </a:pPr>
            <a:r>
              <a:rPr lang="en-US" sz="1700" b="1" dirty="0">
                <a:solidFill>
                  <a:srgbClr val="333E48"/>
                </a:solidFill>
                <a:latin typeface="Open Sans" panose="020B0606030504020204" pitchFamily="34" charset="0"/>
              </a:rPr>
              <a:t>Reducing your revolving credit balances; Increasing your credit limit. 30% or lower</a:t>
            </a:r>
            <a:endParaRPr lang="en-US" sz="1100" b="1" kern="100" dirty="0">
              <a:latin typeface="Calibri" panose="020F0502020204030204" pitchFamily="34" charset="0"/>
              <a:ea typeface="Calibri" panose="020F0502020204030204" pitchFamily="34" charset="0"/>
              <a:cs typeface="Times New Roman" panose="02020603050405020304" pitchFamily="18" charset="0"/>
            </a:endParaRPr>
          </a:p>
          <a:p>
            <a:pPr marL="770662" lvl="1" indent="-296408">
              <a:lnSpc>
                <a:spcPct val="107000"/>
              </a:lnSpc>
              <a:buFont typeface="+mj-lt"/>
              <a:buAutoNum type="alphaLcPeriod"/>
            </a:pPr>
            <a:r>
              <a:rPr lang="en-US" sz="1100" i="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For example if you have credit limit of $10,000, how much of that have you used? </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marL="1185634" lvl="2" indent="-237127">
              <a:lnSpc>
                <a:spcPct val="107000"/>
              </a:lnSpc>
              <a:buFont typeface="+mj-lt"/>
              <a:buAutoNum type="romanLcPeriod"/>
            </a:pPr>
            <a:r>
              <a:rPr lang="en-US" sz="1100" i="1" kern="100" dirty="0">
                <a:solidFill>
                  <a:srgbClr val="0070C0"/>
                </a:solidFill>
                <a:latin typeface="Calibri" panose="020F0502020204030204" pitchFamily="34" charset="0"/>
                <a:ea typeface="Calibri" panose="020F0502020204030204" pitchFamily="34" charset="0"/>
                <a:cs typeface="Times New Roman" panose="02020603050405020304" pitchFamily="18" charset="0"/>
              </a:rPr>
              <a:t>What credit utilization rate do you want to stay below?</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marL="770662" lvl="1" indent="-296408">
              <a:lnSpc>
                <a:spcPct val="107000"/>
              </a:lnSpc>
              <a:buFont typeface="+mj-lt"/>
              <a:buAutoNum type="alphaLcPeriod"/>
            </a:pPr>
            <a:r>
              <a:rPr lang="en-US" sz="1100" i="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Length of history- bank perspective, the longer you have accounts open in theory the longer you have consistently been paying on time which is viewed well </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marL="770662" lvl="1" indent="-296408">
              <a:lnSpc>
                <a:spcPct val="107000"/>
              </a:lnSpc>
              <a:spcAft>
                <a:spcPts val="830"/>
              </a:spcAft>
              <a:buFont typeface="+mj-lt"/>
              <a:buAutoNum type="alphaLcPeriod"/>
            </a:pPr>
            <a:r>
              <a:rPr lang="en-US" sz="1100" i="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Credit mix- do you have credit cards, auto loans, mortgage?</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What do you think you have the most control? Which area if you changed habits or made changes to would be impactful to our score?</a:t>
            </a:r>
          </a:p>
        </p:txBody>
      </p:sp>
      <p:sp>
        <p:nvSpPr>
          <p:cNvPr id="4" name="Slide Number Placeholder 3"/>
          <p:cNvSpPr>
            <a:spLocks noGrp="1"/>
          </p:cNvSpPr>
          <p:nvPr>
            <p:ph type="sldNum" sz="quarter" idx="5"/>
          </p:nvPr>
        </p:nvSpPr>
        <p:spPr/>
        <p:txBody>
          <a:bodyPr/>
          <a:lstStyle/>
          <a:p>
            <a:fld id="{D1F6FBFB-ABF3-4956-BEBC-D6D0FBB5F470}" type="slidenum">
              <a:rPr lang="en-US" smtClean="0"/>
              <a:pPr/>
              <a:t>25</a:t>
            </a:fld>
            <a:endParaRPr lang="en-US"/>
          </a:p>
        </p:txBody>
      </p:sp>
    </p:spTree>
    <p:extLst>
      <p:ext uri="{BB962C8B-B14F-4D97-AF65-F5344CB8AC3E}">
        <p14:creationId xmlns:p14="http://schemas.microsoft.com/office/powerpoint/2010/main" val="4228614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F6FBFB-ABF3-4956-BEBC-D6D0FBB5F470}" type="slidenum">
              <a:rPr lang="en-US" smtClean="0"/>
              <a:pPr/>
              <a:t>26</a:t>
            </a:fld>
            <a:endParaRPr lang="en-US"/>
          </a:p>
        </p:txBody>
      </p:sp>
    </p:spTree>
    <p:extLst>
      <p:ext uri="{BB962C8B-B14F-4D97-AF65-F5344CB8AC3E}">
        <p14:creationId xmlns:p14="http://schemas.microsoft.com/office/powerpoint/2010/main" val="2962121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1" i="0" dirty="0">
                <a:solidFill>
                  <a:srgbClr val="374151"/>
                </a:solidFill>
                <a:effectLst/>
                <a:latin typeface="Söhne"/>
              </a:rPr>
              <a:t>1. Payment History</a:t>
            </a:r>
            <a:endParaRPr lang="en-US" b="0" i="0" dirty="0">
              <a:solidFill>
                <a:srgbClr val="374151"/>
              </a:solidFill>
              <a:effectLst/>
              <a:latin typeface="Söhne"/>
            </a:endParaRPr>
          </a:p>
          <a:p>
            <a:pPr algn="l">
              <a:buFont typeface="Arial" panose="020B0604020202020204" pitchFamily="34" charset="0"/>
              <a:buChar char="•"/>
            </a:pPr>
            <a:r>
              <a:rPr lang="en-US" b="1" i="0" dirty="0">
                <a:solidFill>
                  <a:srgbClr val="374151"/>
                </a:solidFill>
                <a:effectLst/>
                <a:latin typeface="Söhne"/>
              </a:rPr>
              <a:t>Answer:</a:t>
            </a:r>
            <a:r>
              <a:rPr lang="en-US" b="0" i="0" dirty="0">
                <a:solidFill>
                  <a:srgbClr val="374151"/>
                </a:solidFill>
                <a:effectLst/>
                <a:latin typeface="Söhne"/>
              </a:rPr>
              <a:t> Scenario B (Taylor) is more favorably viewed by lenders.</a:t>
            </a:r>
          </a:p>
          <a:p>
            <a:pPr algn="l">
              <a:buFont typeface="Arial" panose="020B0604020202020204" pitchFamily="34" charset="0"/>
              <a:buChar char="•"/>
            </a:pPr>
            <a:r>
              <a:rPr lang="en-US" b="1" i="0" dirty="0">
                <a:solidFill>
                  <a:srgbClr val="374151"/>
                </a:solidFill>
                <a:effectLst/>
                <a:latin typeface="Söhne"/>
              </a:rPr>
              <a:t>Explanation:</a:t>
            </a:r>
            <a:r>
              <a:rPr lang="en-US" b="0" i="0" dirty="0">
                <a:solidFill>
                  <a:srgbClr val="374151"/>
                </a:solidFill>
                <a:effectLst/>
                <a:latin typeface="Söhne"/>
              </a:rPr>
              <a:t> While both Jordan and Taylor might occasionally be late or wait until the last minute, Taylor's use of automatic payments ensures that her bills are always paid on time. Consistent on-time payments are crucial for a favorable payment history.</a:t>
            </a:r>
          </a:p>
        </p:txBody>
      </p:sp>
      <p:sp>
        <p:nvSpPr>
          <p:cNvPr id="4" name="Slide Number Placeholder 3"/>
          <p:cNvSpPr>
            <a:spLocks noGrp="1"/>
          </p:cNvSpPr>
          <p:nvPr>
            <p:ph type="sldNum" sz="quarter" idx="5"/>
          </p:nvPr>
        </p:nvSpPr>
        <p:spPr/>
        <p:txBody>
          <a:bodyPr/>
          <a:lstStyle/>
          <a:p>
            <a:fld id="{D1F6FBFB-ABF3-4956-BEBC-D6D0FBB5F470}" type="slidenum">
              <a:rPr lang="en-US" smtClean="0"/>
              <a:pPr/>
              <a:t>27</a:t>
            </a:fld>
            <a:endParaRPr lang="en-US"/>
          </a:p>
        </p:txBody>
      </p:sp>
    </p:spTree>
    <p:extLst>
      <p:ext uri="{BB962C8B-B14F-4D97-AF65-F5344CB8AC3E}">
        <p14:creationId xmlns:p14="http://schemas.microsoft.com/office/powerpoint/2010/main" val="4160345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1" i="0" dirty="0">
                <a:solidFill>
                  <a:srgbClr val="374151"/>
                </a:solidFill>
                <a:effectLst/>
                <a:latin typeface="Söhne"/>
              </a:rPr>
              <a:t>2. Amounts Owed (Credit Utilization)</a:t>
            </a:r>
            <a:endParaRPr lang="en-US" b="0" i="0" dirty="0">
              <a:solidFill>
                <a:srgbClr val="374151"/>
              </a:solidFill>
              <a:effectLst/>
              <a:latin typeface="Söhne"/>
            </a:endParaRPr>
          </a:p>
          <a:p>
            <a:pPr algn="l">
              <a:buFont typeface="Arial" panose="020B0604020202020204" pitchFamily="34" charset="0"/>
              <a:buChar char="•"/>
            </a:pPr>
            <a:r>
              <a:rPr lang="en-US" b="1" i="0" dirty="0">
                <a:solidFill>
                  <a:srgbClr val="374151"/>
                </a:solidFill>
                <a:effectLst/>
                <a:latin typeface="Söhne"/>
              </a:rPr>
              <a:t>Answer:</a:t>
            </a:r>
            <a:r>
              <a:rPr lang="en-US" b="0" i="0" dirty="0">
                <a:solidFill>
                  <a:srgbClr val="374151"/>
                </a:solidFill>
                <a:effectLst/>
                <a:latin typeface="Söhne"/>
              </a:rPr>
              <a:t> Scenario B (Alex) is more favorably viewed by lenders.</a:t>
            </a:r>
          </a:p>
          <a:p>
            <a:pPr algn="l">
              <a:buFont typeface="Arial" panose="020B0604020202020204" pitchFamily="34" charset="0"/>
              <a:buChar char="•"/>
            </a:pPr>
            <a:r>
              <a:rPr lang="en-US" b="1" i="0" dirty="0">
                <a:solidFill>
                  <a:srgbClr val="374151"/>
                </a:solidFill>
                <a:effectLst/>
                <a:latin typeface="Söhne"/>
              </a:rPr>
              <a:t>Explanation:</a:t>
            </a:r>
            <a:r>
              <a:rPr lang="en-US" b="0" i="0" dirty="0">
                <a:solidFill>
                  <a:srgbClr val="374151"/>
                </a:solidFill>
                <a:effectLst/>
                <a:latin typeface="Söhne"/>
              </a:rPr>
              <a:t> While Casey has one card with no balance, having two cards nearly maxed out can be concerning to lenders. Alex, on the other hand, maintains a balance but ensures it's around 40% of the limit, which is better than being nearly maxed out.</a:t>
            </a:r>
          </a:p>
        </p:txBody>
      </p:sp>
      <p:sp>
        <p:nvSpPr>
          <p:cNvPr id="4" name="Slide Number Placeholder 3"/>
          <p:cNvSpPr>
            <a:spLocks noGrp="1"/>
          </p:cNvSpPr>
          <p:nvPr>
            <p:ph type="sldNum" sz="quarter" idx="5"/>
          </p:nvPr>
        </p:nvSpPr>
        <p:spPr/>
        <p:txBody>
          <a:bodyPr/>
          <a:lstStyle/>
          <a:p>
            <a:fld id="{D1F6FBFB-ABF3-4956-BEBC-D6D0FBB5F470}" type="slidenum">
              <a:rPr lang="en-US" smtClean="0"/>
              <a:pPr/>
              <a:t>28</a:t>
            </a:fld>
            <a:endParaRPr lang="en-US"/>
          </a:p>
        </p:txBody>
      </p:sp>
    </p:spTree>
    <p:extLst>
      <p:ext uri="{BB962C8B-B14F-4D97-AF65-F5344CB8AC3E}">
        <p14:creationId xmlns:p14="http://schemas.microsoft.com/office/powerpoint/2010/main" val="2617678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1" i="0" dirty="0">
                <a:solidFill>
                  <a:srgbClr val="374151"/>
                </a:solidFill>
                <a:effectLst/>
                <a:latin typeface="Söhne"/>
              </a:rPr>
              <a:t>3. Length of Credit History</a:t>
            </a:r>
            <a:endParaRPr lang="en-US" b="0" i="0" dirty="0">
              <a:solidFill>
                <a:srgbClr val="374151"/>
              </a:solidFill>
              <a:effectLst/>
              <a:latin typeface="Söhne"/>
            </a:endParaRPr>
          </a:p>
          <a:p>
            <a:pPr algn="l">
              <a:buFont typeface="Arial" panose="020B0604020202020204" pitchFamily="34" charset="0"/>
              <a:buChar char="•"/>
            </a:pPr>
            <a:r>
              <a:rPr lang="en-US" b="1" i="0" dirty="0">
                <a:solidFill>
                  <a:srgbClr val="374151"/>
                </a:solidFill>
                <a:effectLst/>
                <a:latin typeface="Söhne"/>
              </a:rPr>
              <a:t>Answer:</a:t>
            </a:r>
            <a:r>
              <a:rPr lang="en-US" b="0" i="0" dirty="0">
                <a:solidFill>
                  <a:srgbClr val="374151"/>
                </a:solidFill>
                <a:effectLst/>
                <a:latin typeface="Söhne"/>
              </a:rPr>
              <a:t> Scenario A (Jamie) is more favorably viewed by lenders.</a:t>
            </a:r>
          </a:p>
          <a:p>
            <a:pPr algn="l">
              <a:buFont typeface="Arial" panose="020B0604020202020204" pitchFamily="34" charset="0"/>
              <a:buChar char="•"/>
            </a:pPr>
            <a:r>
              <a:rPr lang="en-US" b="1" i="0" dirty="0">
                <a:solidFill>
                  <a:srgbClr val="374151"/>
                </a:solidFill>
                <a:effectLst/>
                <a:latin typeface="Söhne"/>
              </a:rPr>
              <a:t>Explanation:</a:t>
            </a:r>
            <a:r>
              <a:rPr lang="en-US" b="0" i="0" dirty="0">
                <a:solidFill>
                  <a:srgbClr val="374151"/>
                </a:solidFill>
                <a:effectLst/>
                <a:latin typeface="Söhne"/>
              </a:rPr>
              <a:t> The length of credit history is determined by the age of your oldest account, the age of your newest account, and the average age of all your accounts. Jamie's department store card, which has been open for 15 years, gives her a longer credit history than Riley.</a:t>
            </a:r>
          </a:p>
        </p:txBody>
      </p:sp>
      <p:sp>
        <p:nvSpPr>
          <p:cNvPr id="4" name="Slide Number Placeholder 3"/>
          <p:cNvSpPr>
            <a:spLocks noGrp="1"/>
          </p:cNvSpPr>
          <p:nvPr>
            <p:ph type="sldNum" sz="quarter" idx="5"/>
          </p:nvPr>
        </p:nvSpPr>
        <p:spPr/>
        <p:txBody>
          <a:bodyPr/>
          <a:lstStyle/>
          <a:p>
            <a:fld id="{D1F6FBFB-ABF3-4956-BEBC-D6D0FBB5F470}" type="slidenum">
              <a:rPr lang="en-US" smtClean="0"/>
              <a:pPr/>
              <a:t>29</a:t>
            </a:fld>
            <a:endParaRPr lang="en-US"/>
          </a:p>
        </p:txBody>
      </p:sp>
    </p:spTree>
    <p:extLst>
      <p:ext uri="{BB962C8B-B14F-4D97-AF65-F5344CB8AC3E}">
        <p14:creationId xmlns:p14="http://schemas.microsoft.com/office/powerpoint/2010/main" val="3716981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US" b="0" i="0" dirty="0">
              <a:solidFill>
                <a:srgbClr val="374151"/>
              </a:solidFill>
              <a:effectLst/>
              <a:latin typeface="Söhne"/>
            </a:endParaRPr>
          </a:p>
          <a:p>
            <a:pPr algn="l"/>
            <a:r>
              <a:rPr lang="en-US" b="1" i="0" dirty="0">
                <a:solidFill>
                  <a:srgbClr val="374151"/>
                </a:solidFill>
                <a:effectLst/>
                <a:latin typeface="Söhne"/>
              </a:rPr>
              <a:t>4. New Credit (Credit Inquiries)</a:t>
            </a:r>
            <a:endParaRPr lang="en-US" b="0" i="0" dirty="0">
              <a:solidFill>
                <a:srgbClr val="374151"/>
              </a:solidFill>
              <a:effectLst/>
              <a:latin typeface="Söhne"/>
            </a:endParaRPr>
          </a:p>
          <a:p>
            <a:pPr algn="l">
              <a:buFont typeface="Arial" panose="020B0604020202020204" pitchFamily="34" charset="0"/>
              <a:buChar char="•"/>
            </a:pPr>
            <a:r>
              <a:rPr lang="en-US" b="1" i="0" dirty="0">
                <a:solidFill>
                  <a:srgbClr val="374151"/>
                </a:solidFill>
                <a:effectLst/>
                <a:latin typeface="Söhne"/>
              </a:rPr>
              <a:t>Answer:</a:t>
            </a:r>
            <a:r>
              <a:rPr lang="en-US" b="0" i="0" dirty="0">
                <a:solidFill>
                  <a:srgbClr val="374151"/>
                </a:solidFill>
                <a:effectLst/>
                <a:latin typeface="Söhne"/>
              </a:rPr>
              <a:t> Scenario B (Morgan) is more favorably viewed by lenders.</a:t>
            </a:r>
          </a:p>
          <a:p>
            <a:pPr algn="l">
              <a:buFont typeface="Arial" panose="020B0604020202020204" pitchFamily="34" charset="0"/>
              <a:buChar char="•"/>
            </a:pPr>
            <a:r>
              <a:rPr lang="en-US" b="1" i="0" dirty="0">
                <a:solidFill>
                  <a:srgbClr val="374151"/>
                </a:solidFill>
                <a:effectLst/>
                <a:latin typeface="Söhne"/>
              </a:rPr>
              <a:t>Explanation:</a:t>
            </a:r>
            <a:r>
              <a:rPr lang="en-US" b="0" i="0" dirty="0">
                <a:solidFill>
                  <a:srgbClr val="374151"/>
                </a:solidFill>
                <a:effectLst/>
                <a:latin typeface="Söhne"/>
              </a:rPr>
              <a:t> While both scenarios involve multiple inquiries, Sam's multiple credit checks in a short time for the same type of loan (auto loan) can be seen as rate shopping and might be treated as a single inquiry. However, frequent credit checks for different credit types within a short period, as in Morgan's case, are less likely to be grouped together, making it slightly less favorable. It's a close call, but frequent diverse inquiries can be seen as potential financial desperation.</a:t>
            </a:r>
          </a:p>
        </p:txBody>
      </p:sp>
      <p:sp>
        <p:nvSpPr>
          <p:cNvPr id="4" name="Slide Number Placeholder 3"/>
          <p:cNvSpPr>
            <a:spLocks noGrp="1"/>
          </p:cNvSpPr>
          <p:nvPr>
            <p:ph type="sldNum" sz="quarter" idx="5"/>
          </p:nvPr>
        </p:nvSpPr>
        <p:spPr/>
        <p:txBody>
          <a:bodyPr/>
          <a:lstStyle/>
          <a:p>
            <a:fld id="{D1F6FBFB-ABF3-4956-BEBC-D6D0FBB5F470}" type="slidenum">
              <a:rPr lang="en-US" smtClean="0"/>
              <a:pPr/>
              <a:t>30</a:t>
            </a:fld>
            <a:endParaRPr lang="en-US"/>
          </a:p>
        </p:txBody>
      </p:sp>
    </p:spTree>
    <p:extLst>
      <p:ext uri="{BB962C8B-B14F-4D97-AF65-F5344CB8AC3E}">
        <p14:creationId xmlns:p14="http://schemas.microsoft.com/office/powerpoint/2010/main" val="641718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1" i="0" dirty="0">
                <a:solidFill>
                  <a:srgbClr val="374151"/>
                </a:solidFill>
                <a:effectLst/>
                <a:latin typeface="Söhne"/>
              </a:rPr>
              <a:t>5. Types of Credit Used</a:t>
            </a:r>
            <a:endParaRPr lang="en-US" b="0" i="0" dirty="0">
              <a:solidFill>
                <a:srgbClr val="374151"/>
              </a:solidFill>
              <a:effectLst/>
              <a:latin typeface="Söhne"/>
            </a:endParaRPr>
          </a:p>
          <a:p>
            <a:pPr algn="l">
              <a:buFont typeface="Arial" panose="020B0604020202020204" pitchFamily="34" charset="0"/>
              <a:buChar char="•"/>
            </a:pPr>
            <a:r>
              <a:rPr lang="en-US" b="1" i="0" dirty="0">
                <a:solidFill>
                  <a:srgbClr val="374151"/>
                </a:solidFill>
                <a:effectLst/>
                <a:latin typeface="Söhne"/>
              </a:rPr>
              <a:t>Answer:</a:t>
            </a:r>
            <a:r>
              <a:rPr lang="en-US" b="0" i="0" dirty="0">
                <a:solidFill>
                  <a:srgbClr val="374151"/>
                </a:solidFill>
                <a:effectLst/>
                <a:latin typeface="Söhne"/>
              </a:rPr>
              <a:t> Scenario B (Jordan) is more favorably viewed by lenders.</a:t>
            </a:r>
          </a:p>
          <a:p>
            <a:pPr algn="l">
              <a:buFont typeface="Arial" panose="020B0604020202020204" pitchFamily="34" charset="0"/>
              <a:buChar char="•"/>
            </a:pPr>
            <a:r>
              <a:rPr lang="en-US" b="1" i="0" dirty="0">
                <a:solidFill>
                  <a:srgbClr val="374151"/>
                </a:solidFill>
                <a:effectLst/>
                <a:latin typeface="Söhne"/>
              </a:rPr>
              <a:t>Explanation:</a:t>
            </a:r>
            <a:r>
              <a:rPr lang="en-US" b="0" i="0" dirty="0">
                <a:solidFill>
                  <a:srgbClr val="374151"/>
                </a:solidFill>
                <a:effectLst/>
                <a:latin typeface="Söhne"/>
              </a:rPr>
              <a:t> Lenders like to see a mix of different types of credit, as it indicates that the borrower can handle various credit responsibilities. Jordan has a more diverse mix with a student loan, car loan, and a credit card, compared to Chris, who only has a mortgage and a store credit card.</a:t>
            </a:r>
          </a:p>
          <a:p>
            <a:br>
              <a:rPr lang="en-US" dirty="0"/>
            </a:br>
            <a:endParaRPr lang="en-US" dirty="0"/>
          </a:p>
        </p:txBody>
      </p:sp>
      <p:sp>
        <p:nvSpPr>
          <p:cNvPr id="4" name="Slide Number Placeholder 3"/>
          <p:cNvSpPr>
            <a:spLocks noGrp="1"/>
          </p:cNvSpPr>
          <p:nvPr>
            <p:ph type="sldNum" sz="quarter" idx="5"/>
          </p:nvPr>
        </p:nvSpPr>
        <p:spPr/>
        <p:txBody>
          <a:bodyPr/>
          <a:lstStyle/>
          <a:p>
            <a:fld id="{D1F6FBFB-ABF3-4956-BEBC-D6D0FBB5F470}" type="slidenum">
              <a:rPr lang="en-US" smtClean="0"/>
              <a:pPr/>
              <a:t>31</a:t>
            </a:fld>
            <a:endParaRPr lang="en-US"/>
          </a:p>
        </p:txBody>
      </p:sp>
    </p:spTree>
    <p:extLst>
      <p:ext uri="{BB962C8B-B14F-4D97-AF65-F5344CB8AC3E}">
        <p14:creationId xmlns:p14="http://schemas.microsoft.com/office/powerpoint/2010/main" val="27628867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F6FBFB-ABF3-4956-BEBC-D6D0FBB5F470}" type="slidenum">
              <a:rPr lang="en-US" smtClean="0"/>
              <a:pPr/>
              <a:t>32</a:t>
            </a:fld>
            <a:endParaRPr lang="en-US"/>
          </a:p>
        </p:txBody>
      </p:sp>
    </p:spTree>
    <p:extLst>
      <p:ext uri="{BB962C8B-B14F-4D97-AF65-F5344CB8AC3E}">
        <p14:creationId xmlns:p14="http://schemas.microsoft.com/office/powerpoint/2010/main" val="24890761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F6FBFB-ABF3-4956-BEBC-D6D0FBB5F470}" type="slidenum">
              <a:rPr lang="en-US" smtClean="0"/>
              <a:pPr/>
              <a:t>33</a:t>
            </a:fld>
            <a:endParaRPr lang="en-US"/>
          </a:p>
        </p:txBody>
      </p:sp>
    </p:spTree>
    <p:extLst>
      <p:ext uri="{BB962C8B-B14F-4D97-AF65-F5344CB8AC3E}">
        <p14:creationId xmlns:p14="http://schemas.microsoft.com/office/powerpoint/2010/main" val="2061809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F6FBFB-ABF3-4956-BEBC-D6D0FBB5F470}" type="slidenum">
              <a:rPr lang="en-US" smtClean="0"/>
              <a:pPr/>
              <a:t>3</a:t>
            </a:fld>
            <a:endParaRPr lang="en-US"/>
          </a:p>
        </p:txBody>
      </p:sp>
    </p:spTree>
    <p:extLst>
      <p:ext uri="{BB962C8B-B14F-4D97-AF65-F5344CB8AC3E}">
        <p14:creationId xmlns:p14="http://schemas.microsoft.com/office/powerpoint/2010/main" val="4830550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F6FBFB-ABF3-4956-BEBC-D6D0FBB5F470}" type="slidenum">
              <a:rPr lang="en-US" smtClean="0"/>
              <a:pPr/>
              <a:t>34</a:t>
            </a:fld>
            <a:endParaRPr lang="en-US"/>
          </a:p>
        </p:txBody>
      </p:sp>
    </p:spTree>
    <p:extLst>
      <p:ext uri="{BB962C8B-B14F-4D97-AF65-F5344CB8AC3E}">
        <p14:creationId xmlns:p14="http://schemas.microsoft.com/office/powerpoint/2010/main" val="36330134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F6FBFB-ABF3-4956-BEBC-D6D0FBB5F470}" type="slidenum">
              <a:rPr lang="en-US" smtClean="0"/>
              <a:pPr/>
              <a:t>35</a:t>
            </a:fld>
            <a:endParaRPr lang="en-US"/>
          </a:p>
        </p:txBody>
      </p:sp>
    </p:spTree>
    <p:extLst>
      <p:ext uri="{BB962C8B-B14F-4D97-AF65-F5344CB8AC3E}">
        <p14:creationId xmlns:p14="http://schemas.microsoft.com/office/powerpoint/2010/main" val="29881040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900" dirty="0">
              <a:solidFill>
                <a:srgbClr val="000000"/>
              </a:solidFill>
              <a:latin typeface="Garamond" panose="02020404030301010803" pitchFamily="18" charset="0"/>
            </a:endParaRPr>
          </a:p>
          <a:p>
            <a:r>
              <a:rPr lang="en-US" sz="1900" dirty="0">
                <a:solidFill>
                  <a:srgbClr val="000000"/>
                </a:solidFill>
                <a:latin typeface="Garamond" panose="02020404030301010803" pitchFamily="18" charset="0"/>
              </a:rPr>
              <a:t>Listed name variations and aliases </a:t>
            </a:r>
          </a:p>
          <a:p>
            <a:r>
              <a:rPr lang="en-US" sz="1900" dirty="0">
                <a:solidFill>
                  <a:srgbClr val="000000"/>
                </a:solidFill>
                <a:latin typeface="Garamond" panose="02020404030301010803" pitchFamily="18" charset="0"/>
              </a:rPr>
              <a:t>• Any different SSN reported by creditors </a:t>
            </a:r>
          </a:p>
          <a:p>
            <a:r>
              <a:rPr lang="en-US" sz="1900" dirty="0">
                <a:solidFill>
                  <a:srgbClr val="000000"/>
                </a:solidFill>
                <a:latin typeface="Garamond" panose="02020404030301010803" pitchFamily="18" charset="0"/>
              </a:rPr>
              <a:t>• Past and current addresses </a:t>
            </a:r>
          </a:p>
          <a:p>
            <a:r>
              <a:rPr lang="en-US" sz="1900" dirty="0">
                <a:solidFill>
                  <a:srgbClr val="000000"/>
                </a:solidFill>
                <a:latin typeface="Garamond" panose="02020404030301010803" pitchFamily="18" charset="0"/>
              </a:rPr>
              <a:t>• Year of birth </a:t>
            </a:r>
          </a:p>
          <a:p>
            <a:r>
              <a:rPr lang="en-US" sz="1900" dirty="0">
                <a:solidFill>
                  <a:srgbClr val="000000"/>
                </a:solidFill>
                <a:latin typeface="Garamond" panose="02020404030301010803" pitchFamily="18" charset="0"/>
              </a:rPr>
              <a:t>• Past and current employers </a:t>
            </a:r>
          </a:p>
          <a:p>
            <a:r>
              <a:rPr lang="en-US" sz="1900" dirty="0">
                <a:solidFill>
                  <a:srgbClr val="000000"/>
                </a:solidFill>
                <a:latin typeface="Garamond" panose="02020404030301010803" pitchFamily="18" charset="0"/>
              </a:rPr>
              <a:t>• Past and current telephone numbers </a:t>
            </a:r>
          </a:p>
          <a:p>
            <a:endParaRPr lang="en-US" dirty="0"/>
          </a:p>
        </p:txBody>
      </p:sp>
      <p:sp>
        <p:nvSpPr>
          <p:cNvPr id="4" name="Slide Number Placeholder 3"/>
          <p:cNvSpPr>
            <a:spLocks noGrp="1"/>
          </p:cNvSpPr>
          <p:nvPr>
            <p:ph type="sldNum" sz="quarter" idx="5"/>
          </p:nvPr>
        </p:nvSpPr>
        <p:spPr/>
        <p:txBody>
          <a:bodyPr/>
          <a:lstStyle/>
          <a:p>
            <a:fld id="{D1F6FBFB-ABF3-4956-BEBC-D6D0FBB5F470}" type="slidenum">
              <a:rPr lang="en-US" smtClean="0"/>
              <a:pPr/>
              <a:t>36</a:t>
            </a:fld>
            <a:endParaRPr lang="en-US"/>
          </a:p>
        </p:txBody>
      </p:sp>
    </p:spTree>
    <p:extLst>
      <p:ext uri="{BB962C8B-B14F-4D97-AF65-F5344CB8AC3E}">
        <p14:creationId xmlns:p14="http://schemas.microsoft.com/office/powerpoint/2010/main" val="10861589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900" dirty="0">
              <a:solidFill>
                <a:srgbClr val="000000"/>
              </a:solidFill>
              <a:latin typeface="Garamond" panose="02020404030301010803" pitchFamily="18" charset="0"/>
            </a:endParaRPr>
          </a:p>
          <a:p>
            <a:r>
              <a:rPr lang="en-US" sz="1900" dirty="0">
                <a:solidFill>
                  <a:srgbClr val="000000"/>
                </a:solidFill>
                <a:latin typeface="Garamond" panose="02020404030301010803" pitchFamily="18" charset="0"/>
              </a:rPr>
              <a:t>Closed accounts reported as being open </a:t>
            </a:r>
          </a:p>
          <a:p>
            <a:r>
              <a:rPr lang="en-US" sz="1900" dirty="0">
                <a:solidFill>
                  <a:srgbClr val="000000"/>
                </a:solidFill>
                <a:latin typeface="Garamond" panose="02020404030301010803" pitchFamily="18" charset="0"/>
              </a:rPr>
              <a:t>• Incorrectly reported as late or delinquent </a:t>
            </a:r>
          </a:p>
          <a:p>
            <a:r>
              <a:rPr lang="en-US" sz="1900" dirty="0">
                <a:solidFill>
                  <a:srgbClr val="0462C1"/>
                </a:solidFill>
                <a:latin typeface="Times New Roman" panose="02020603050405020304" pitchFamily="18" charset="0"/>
              </a:rPr>
              <a:t>FREE CREDIT REPAIR COURSE </a:t>
            </a:r>
            <a:r>
              <a:rPr lang="en-US" sz="1900" dirty="0">
                <a:solidFill>
                  <a:srgbClr val="111111"/>
                </a:solidFill>
                <a:latin typeface="Times New Roman" panose="02020603050405020304" pitchFamily="18" charset="0"/>
              </a:rPr>
              <a:t>www.creditdeputies.com </a:t>
            </a:r>
            <a:endParaRPr lang="en-US" sz="1900" dirty="0">
              <a:solidFill>
                <a:srgbClr val="000000"/>
              </a:solidFill>
              <a:latin typeface="Garamond" panose="02020404030301010803" pitchFamily="18" charset="0"/>
            </a:endParaRPr>
          </a:p>
          <a:p>
            <a:r>
              <a:rPr lang="en-US" sz="1900" dirty="0">
                <a:latin typeface="Calibri" panose="020F0502020204030204" pitchFamily="34" charset="0"/>
              </a:rPr>
              <a:t>15 </a:t>
            </a:r>
          </a:p>
          <a:p>
            <a:endParaRPr lang="en-US" sz="1900" dirty="0">
              <a:latin typeface="Calibri" panose="020F0502020204030204" pitchFamily="34" charset="0"/>
            </a:endParaRPr>
          </a:p>
          <a:p>
            <a:endParaRPr lang="en-US" sz="1900" dirty="0">
              <a:latin typeface="Calibri" panose="020F0502020204030204" pitchFamily="34" charset="0"/>
            </a:endParaRPr>
          </a:p>
          <a:p>
            <a:r>
              <a:rPr lang="en-US" sz="1900" dirty="0">
                <a:latin typeface="Calibri" panose="020F0502020204030204" pitchFamily="34" charset="0"/>
              </a:rPr>
              <a:t>• Incorrect dates of last payment or date opened </a:t>
            </a:r>
          </a:p>
          <a:p>
            <a:r>
              <a:rPr lang="en-US" sz="1900" dirty="0">
                <a:latin typeface="Calibri" panose="020F0502020204030204" pitchFamily="34" charset="0"/>
              </a:rPr>
              <a:t>• Same debt listed more than once </a:t>
            </a:r>
            <a:endParaRPr lang="en-US" sz="1900" dirty="0">
              <a:latin typeface="Garamond" panose="02020404030301010803" pitchFamily="18" charset="0"/>
            </a:endParaRPr>
          </a:p>
          <a:p>
            <a:r>
              <a:rPr lang="en-US" sz="1900" dirty="0">
                <a:latin typeface="Garamond" panose="02020404030301010803" pitchFamily="18" charset="0"/>
              </a:rPr>
              <a:t>• Incorrect balance amounts </a:t>
            </a:r>
          </a:p>
          <a:p>
            <a:endParaRPr lang="en-US" dirty="0"/>
          </a:p>
        </p:txBody>
      </p:sp>
      <p:sp>
        <p:nvSpPr>
          <p:cNvPr id="4" name="Slide Number Placeholder 3"/>
          <p:cNvSpPr>
            <a:spLocks noGrp="1"/>
          </p:cNvSpPr>
          <p:nvPr>
            <p:ph type="sldNum" sz="quarter" idx="5"/>
          </p:nvPr>
        </p:nvSpPr>
        <p:spPr/>
        <p:txBody>
          <a:bodyPr/>
          <a:lstStyle/>
          <a:p>
            <a:fld id="{D1F6FBFB-ABF3-4956-BEBC-D6D0FBB5F470}" type="slidenum">
              <a:rPr lang="en-US" smtClean="0"/>
              <a:pPr/>
              <a:t>37</a:t>
            </a:fld>
            <a:endParaRPr lang="en-US"/>
          </a:p>
        </p:txBody>
      </p:sp>
    </p:spTree>
    <p:extLst>
      <p:ext uri="{BB962C8B-B14F-4D97-AF65-F5344CB8AC3E}">
        <p14:creationId xmlns:p14="http://schemas.microsoft.com/office/powerpoint/2010/main" val="2094768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5690" indent="-355690">
              <a:buChar char="•"/>
            </a:pPr>
            <a:r>
              <a:rPr lang="en-US" dirty="0">
                <a:solidFill>
                  <a:srgbClr val="D11242"/>
                </a:solidFill>
              </a:rPr>
              <a:t>Unknown Judgments: Legal decisions against you that you're unaware of.</a:t>
            </a:r>
          </a:p>
          <a:p>
            <a:pPr marL="355690" indent="-355690">
              <a:buChar char="•"/>
            </a:pPr>
            <a:r>
              <a:rPr lang="en-US" dirty="0">
                <a:solidFill>
                  <a:srgbClr val="D11242"/>
                </a:solidFill>
              </a:rPr>
              <a:t>Unfamiliar Bankruptcies: If you didn't file for bankruptcy but it appears on your report.</a:t>
            </a:r>
          </a:p>
          <a:p>
            <a:pPr marL="355690" indent="-355690">
              <a:buChar char="•"/>
            </a:pPr>
            <a:r>
              <a:rPr lang="en-US" dirty="0">
                <a:solidFill>
                  <a:srgbClr val="D11242"/>
                </a:solidFill>
              </a:rPr>
              <a:t>Tax Liens You Didn't Know About: These are claims by governments for unpaid taxes.</a:t>
            </a:r>
          </a:p>
          <a:p>
            <a:pPr marL="355690" indent="-355690">
              <a:buChar char="•"/>
            </a:pPr>
            <a:r>
              <a:rPr lang="en-US" dirty="0">
                <a:solidFill>
                  <a:srgbClr val="D11242"/>
                </a:solidFill>
              </a:rPr>
              <a:t>Closed Accounts Reported as Open: Especially if you've closed them yourself.</a:t>
            </a:r>
          </a:p>
          <a:p>
            <a:pPr marL="355690" indent="-355690">
              <a:buChar char="•"/>
            </a:pPr>
            <a:r>
              <a:rPr lang="en-US" dirty="0">
                <a:solidFill>
                  <a:srgbClr val="D11242"/>
                </a:solidFill>
              </a:rPr>
              <a:t>Accounts Listed as "Default" or "Delinquent": If you've been making timely payments.</a:t>
            </a:r>
          </a:p>
          <a:p>
            <a:pPr marL="355690" indent="-355690">
              <a:buChar char="•"/>
            </a:pPr>
            <a:r>
              <a:rPr lang="en-US" dirty="0">
                <a:solidFill>
                  <a:srgbClr val="D11242"/>
                </a:solidFill>
              </a:rPr>
              <a:t>Wrong Account Dates:</a:t>
            </a:r>
          </a:p>
          <a:p>
            <a:pPr marL="355690" indent="-355690">
              <a:buChar char="•"/>
            </a:pPr>
            <a:endParaRPr lang="en-US" dirty="0">
              <a:solidFill>
                <a:srgbClr val="D11242"/>
              </a:solidFill>
            </a:endParaRPr>
          </a:p>
          <a:p>
            <a:endParaRPr lang="en-US" dirty="0"/>
          </a:p>
        </p:txBody>
      </p:sp>
      <p:sp>
        <p:nvSpPr>
          <p:cNvPr id="4" name="Slide Number Placeholder 3"/>
          <p:cNvSpPr>
            <a:spLocks noGrp="1"/>
          </p:cNvSpPr>
          <p:nvPr>
            <p:ph type="sldNum" sz="quarter" idx="5"/>
          </p:nvPr>
        </p:nvSpPr>
        <p:spPr/>
        <p:txBody>
          <a:bodyPr/>
          <a:lstStyle/>
          <a:p>
            <a:fld id="{D1F6FBFB-ABF3-4956-BEBC-D6D0FBB5F470}" type="slidenum">
              <a:rPr lang="en-US" smtClean="0"/>
              <a:pPr/>
              <a:t>38</a:t>
            </a:fld>
            <a:endParaRPr lang="en-US"/>
          </a:p>
        </p:txBody>
      </p:sp>
    </p:spTree>
    <p:extLst>
      <p:ext uri="{BB962C8B-B14F-4D97-AF65-F5344CB8AC3E}">
        <p14:creationId xmlns:p14="http://schemas.microsoft.com/office/powerpoint/2010/main" val="28319212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F6FBFB-ABF3-4956-BEBC-D6D0FBB5F470}" type="slidenum">
              <a:rPr lang="en-US" smtClean="0"/>
              <a:pPr/>
              <a:t>39</a:t>
            </a:fld>
            <a:endParaRPr lang="en-US"/>
          </a:p>
        </p:txBody>
      </p:sp>
    </p:spTree>
    <p:extLst>
      <p:ext uri="{BB962C8B-B14F-4D97-AF65-F5344CB8AC3E}">
        <p14:creationId xmlns:p14="http://schemas.microsoft.com/office/powerpoint/2010/main" val="14192568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F6FBFB-ABF3-4956-BEBC-D6D0FBB5F470}" type="slidenum">
              <a:rPr lang="en-US" smtClean="0"/>
              <a:pPr/>
              <a:t>40</a:t>
            </a:fld>
            <a:endParaRPr lang="en-US"/>
          </a:p>
        </p:txBody>
      </p:sp>
    </p:spTree>
    <p:extLst>
      <p:ext uri="{BB962C8B-B14F-4D97-AF65-F5344CB8AC3E}">
        <p14:creationId xmlns:p14="http://schemas.microsoft.com/office/powerpoint/2010/main" val="2061686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F6FBFB-ABF3-4956-BEBC-D6D0FBB5F470}" type="slidenum">
              <a:rPr lang="en-US" smtClean="0"/>
              <a:pPr/>
              <a:t>41</a:t>
            </a:fld>
            <a:endParaRPr lang="en-US"/>
          </a:p>
        </p:txBody>
      </p:sp>
    </p:spTree>
    <p:extLst>
      <p:ext uri="{BB962C8B-B14F-4D97-AF65-F5344CB8AC3E}">
        <p14:creationId xmlns:p14="http://schemas.microsoft.com/office/powerpoint/2010/main" val="9590705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900" dirty="0">
              <a:solidFill>
                <a:srgbClr val="000000"/>
              </a:solidFill>
              <a:latin typeface="Calibri" panose="020F0502020204030204" pitchFamily="34" charset="0"/>
            </a:endParaRPr>
          </a:p>
          <a:p>
            <a:r>
              <a:rPr lang="en-US" sz="1900" dirty="0">
                <a:solidFill>
                  <a:srgbClr val="000000"/>
                </a:solidFill>
                <a:latin typeface="Calibri" panose="020F0502020204030204" pitchFamily="34" charset="0"/>
              </a:rPr>
              <a:t>Negative items within the last 2 years (24 months from the date the account became derogatory) have the most impact to your credit score. </a:t>
            </a:r>
          </a:p>
          <a:p>
            <a:r>
              <a:rPr lang="en-US" sz="1900" dirty="0">
                <a:solidFill>
                  <a:srgbClr val="000000"/>
                </a:solidFill>
                <a:latin typeface="Arial" panose="020B0604020202020204" pitchFamily="34" charset="0"/>
              </a:rPr>
              <a:t>• </a:t>
            </a:r>
            <a:r>
              <a:rPr lang="en-US" sz="1900" dirty="0">
                <a:solidFill>
                  <a:srgbClr val="000000"/>
                </a:solidFill>
                <a:latin typeface="Calibri" panose="020F0502020204030204" pitchFamily="34" charset="0"/>
              </a:rPr>
              <a:t>Focus on the accounts that became negative recently, within the last 2 years, if you want to raise your credit score. </a:t>
            </a:r>
            <a:r>
              <a:rPr lang="en-US" sz="1900" dirty="0">
                <a:solidFill>
                  <a:srgbClr val="000000"/>
                </a:solidFill>
                <a:latin typeface="Courier New" panose="02070309020205020404" pitchFamily="49" charset="0"/>
              </a:rPr>
              <a:t>o </a:t>
            </a:r>
            <a:r>
              <a:rPr lang="en-US" sz="1900" b="1" dirty="0">
                <a:solidFill>
                  <a:srgbClr val="000000"/>
                </a:solidFill>
                <a:latin typeface="Calibri" panose="020F0502020204030204" pitchFamily="34" charset="0"/>
              </a:rPr>
              <a:t>Exception To This Rule: </a:t>
            </a:r>
            <a:r>
              <a:rPr lang="en-US" sz="1900" dirty="0">
                <a:solidFill>
                  <a:srgbClr val="000000"/>
                </a:solidFill>
                <a:latin typeface="Calibri" panose="020F0502020204030204" pitchFamily="34" charset="0"/>
              </a:rPr>
              <a:t>When an account has more than (3) 30-day late payments or when an account is 120 days late or more. </a:t>
            </a:r>
          </a:p>
          <a:p>
            <a:endParaRPr lang="en-US" sz="1900"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D1F6FBFB-ABF3-4956-BEBC-D6D0FBB5F470}" type="slidenum">
              <a:rPr lang="en-US" smtClean="0"/>
              <a:pPr/>
              <a:t>42</a:t>
            </a:fld>
            <a:endParaRPr lang="en-US"/>
          </a:p>
        </p:txBody>
      </p:sp>
    </p:spTree>
    <p:extLst>
      <p:ext uri="{BB962C8B-B14F-4D97-AF65-F5344CB8AC3E}">
        <p14:creationId xmlns:p14="http://schemas.microsoft.com/office/powerpoint/2010/main" val="18973041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F6FBFB-ABF3-4956-BEBC-D6D0FBB5F470}" type="slidenum">
              <a:rPr lang="en-US" smtClean="0"/>
              <a:pPr/>
              <a:t>43</a:t>
            </a:fld>
            <a:endParaRPr lang="en-US"/>
          </a:p>
        </p:txBody>
      </p:sp>
    </p:spTree>
    <p:extLst>
      <p:ext uri="{BB962C8B-B14F-4D97-AF65-F5344CB8AC3E}">
        <p14:creationId xmlns:p14="http://schemas.microsoft.com/office/powerpoint/2010/main" val="1992250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3425" y="582613"/>
            <a:ext cx="3905250" cy="2928937"/>
          </a:xfrm>
        </p:spPr>
      </p:sp>
      <p:sp>
        <p:nvSpPr>
          <p:cNvPr id="3" name="Notes Placeholder 2"/>
          <p:cNvSpPr>
            <a:spLocks noGrp="1"/>
          </p:cNvSpPr>
          <p:nvPr>
            <p:ph type="body" idx="1"/>
          </p:nvPr>
        </p:nvSpPr>
        <p:spPr/>
        <p:txBody>
          <a:bodyPr/>
          <a:lstStyle/>
          <a:p>
            <a:r>
              <a:rPr lang="en-US" dirty="0"/>
              <a:t>10 Full Time</a:t>
            </a:r>
            <a:r>
              <a:rPr lang="en-US" baseline="0" dirty="0"/>
              <a:t> location, primarily at 4yr institutions,</a:t>
            </a:r>
          </a:p>
          <a:p>
            <a:r>
              <a:rPr lang="en-US" baseline="0" dirty="0"/>
              <a:t>40 outreach locations:  not full time, but frequent visit with local partner, such as chambers, incubators, developers, etc.</a:t>
            </a:r>
          </a:p>
          <a:p>
            <a:r>
              <a:rPr lang="en-US" baseline="0" dirty="0"/>
              <a:t>Survey</a:t>
            </a:r>
            <a:endParaRPr lang="en-US" dirty="0"/>
          </a:p>
        </p:txBody>
      </p:sp>
      <p:sp>
        <p:nvSpPr>
          <p:cNvPr id="4" name="Slide Number Placeholder 3"/>
          <p:cNvSpPr>
            <a:spLocks noGrp="1"/>
          </p:cNvSpPr>
          <p:nvPr>
            <p:ph type="sldNum" sz="quarter" idx="10"/>
          </p:nvPr>
        </p:nvSpPr>
        <p:spPr/>
        <p:txBody>
          <a:bodyPr lIns="93341" tIns="46671" rIns="93341" bIns="46671"/>
          <a:lstStyle/>
          <a:p>
            <a:pPr defTabSz="933412">
              <a:defRPr/>
            </a:pPr>
            <a:fld id="{471BC67A-DB12-46B2-B485-62732A6FA635}" type="slidenum">
              <a:rPr lang="en-US" sz="1100">
                <a:solidFill>
                  <a:prstClr val="black"/>
                </a:solidFill>
                <a:latin typeface="Calibri"/>
              </a:rPr>
              <a:pPr defTabSz="933412">
                <a:defRPr/>
              </a:pPr>
              <a:t>4</a:t>
            </a:fld>
            <a:endParaRPr lang="en-US" sz="1100" dirty="0">
              <a:solidFill>
                <a:prstClr val="black"/>
              </a:solidFill>
              <a:latin typeface="Calibri"/>
            </a:endParaRPr>
          </a:p>
        </p:txBody>
      </p:sp>
    </p:spTree>
    <p:extLst>
      <p:ext uri="{BB962C8B-B14F-4D97-AF65-F5344CB8AC3E}">
        <p14:creationId xmlns:p14="http://schemas.microsoft.com/office/powerpoint/2010/main" val="20682846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48507">
              <a:defRPr/>
            </a:pPr>
            <a:r>
              <a:rPr lang="en-US" dirty="0"/>
              <a:t>Focus on high-interest debts first or consider strategies like the snowball method (paying off small debts first).</a:t>
            </a:r>
          </a:p>
          <a:p>
            <a:pPr defTabSz="948507">
              <a:defRPr/>
            </a:pPr>
            <a:r>
              <a:rPr lang="en-US" dirty="0"/>
              <a:t>Some may be willing to settle for less than what you owe or change the status of the account in exchange for payment.</a:t>
            </a:r>
          </a:p>
          <a:p>
            <a:pPr fontAlgn="base">
              <a:buFont typeface="+mj-lt"/>
              <a:buAutoNum type="arabicPeriod"/>
            </a:pPr>
            <a:r>
              <a:rPr lang="en-US" sz="1900" dirty="0">
                <a:solidFill>
                  <a:srgbClr val="000000"/>
                </a:solidFill>
                <a:latin typeface="Montserrat" panose="00000500000000000000" pitchFamily="2" charset="0"/>
              </a:rPr>
              <a:t>For each method, predict the order that the debts will be paid off.</a:t>
            </a:r>
          </a:p>
          <a:p>
            <a:br>
              <a:rPr lang="en-US" b="0" dirty="0">
                <a:effectLst/>
              </a:rPr>
            </a:br>
            <a:br>
              <a:rPr lang="en-US" b="0" dirty="0">
                <a:effectLst/>
              </a:rPr>
            </a:br>
            <a:br>
              <a:rPr lang="en-US" b="0" dirty="0">
                <a:effectLst/>
              </a:rPr>
            </a:br>
            <a:br>
              <a:rPr lang="en-US" b="0" dirty="0">
                <a:effectLst/>
              </a:rPr>
            </a:br>
            <a:br>
              <a:rPr lang="en-US" b="0" dirty="0">
                <a:effectLst/>
              </a:rPr>
            </a:br>
            <a:br>
              <a:rPr lang="en-US" b="0" dirty="0">
                <a:effectLst/>
              </a:rPr>
            </a:br>
            <a:br>
              <a:rPr lang="en-US" b="0" dirty="0">
                <a:effectLst/>
              </a:rPr>
            </a:br>
            <a:r>
              <a:rPr lang="en-US" sz="1900" dirty="0">
                <a:solidFill>
                  <a:srgbClr val="000000"/>
                </a:solidFill>
                <a:latin typeface="Montserrat" panose="00000500000000000000" pitchFamily="2" charset="0"/>
              </a:rPr>
              <a:t>Which method do you think will cost the least amount of total interest when all debts have been repaid?</a:t>
            </a:r>
          </a:p>
          <a:p>
            <a:pPr fontAlgn="base">
              <a:buFont typeface="+mj-lt"/>
              <a:buAutoNum type="arabicPeriod" startAt="3"/>
            </a:pPr>
            <a:br>
              <a:rPr lang="en-US" b="0" dirty="0">
                <a:effectLst/>
              </a:rPr>
            </a:br>
            <a:br>
              <a:rPr lang="en-US" b="0" dirty="0">
                <a:effectLst/>
              </a:rPr>
            </a:br>
            <a:br>
              <a:rPr lang="en-US" b="0" dirty="0">
                <a:effectLst/>
              </a:rPr>
            </a:br>
            <a:r>
              <a:rPr lang="en-US" sz="1900" dirty="0">
                <a:solidFill>
                  <a:srgbClr val="000000"/>
                </a:solidFill>
                <a:latin typeface="Montserrat" panose="00000500000000000000" pitchFamily="2" charset="0"/>
              </a:rPr>
              <a:t>Which method do you think will pay off all debts in the least amount of time?</a:t>
            </a:r>
          </a:p>
          <a:p>
            <a:r>
              <a:rPr lang="en-US" sz="1900" dirty="0">
                <a:solidFill>
                  <a:srgbClr val="0100FF"/>
                </a:solidFill>
                <a:latin typeface="Montserrat" panose="00000500000000000000" pitchFamily="2" charset="0"/>
              </a:rPr>
              <a:t> </a:t>
            </a:r>
            <a:endParaRPr lang="en-US" b="0" dirty="0">
              <a:effectLst/>
            </a:endParaRPr>
          </a:p>
          <a:p>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D1F6FBFB-ABF3-4956-BEBC-D6D0FBB5F470}" type="slidenum">
              <a:rPr lang="en-US" smtClean="0"/>
              <a:pPr/>
              <a:t>44</a:t>
            </a:fld>
            <a:endParaRPr lang="en-US"/>
          </a:p>
        </p:txBody>
      </p:sp>
    </p:spTree>
    <p:extLst>
      <p:ext uri="{BB962C8B-B14F-4D97-AF65-F5344CB8AC3E}">
        <p14:creationId xmlns:p14="http://schemas.microsoft.com/office/powerpoint/2010/main" val="30278986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48507">
              <a:defRPr/>
            </a:pPr>
            <a:r>
              <a:rPr lang="en-US" dirty="0"/>
              <a:t>Focus on high-interest debts first or consider strategies like the snowball method (paying off small debts first).</a:t>
            </a:r>
          </a:p>
          <a:p>
            <a:pPr defTabSz="948507">
              <a:defRPr/>
            </a:pPr>
            <a:r>
              <a:rPr lang="en-US" dirty="0"/>
              <a:t>Some may be willing to settle for less than what you owe or change the status of the account in exchange for payment.</a:t>
            </a:r>
          </a:p>
          <a:p>
            <a:pPr fontAlgn="base">
              <a:buFont typeface="+mj-lt"/>
              <a:buAutoNum type="arabicPeriod"/>
            </a:pPr>
            <a:r>
              <a:rPr lang="en-US" sz="1900" dirty="0">
                <a:solidFill>
                  <a:srgbClr val="000000"/>
                </a:solidFill>
                <a:latin typeface="Montserrat" panose="00000500000000000000" pitchFamily="2" charset="0"/>
              </a:rPr>
              <a:t>For each method, predict the order that the debts will be paid off.</a:t>
            </a:r>
          </a:p>
          <a:p>
            <a:br>
              <a:rPr lang="en-US" b="0" dirty="0">
                <a:effectLst/>
              </a:rPr>
            </a:br>
            <a:br>
              <a:rPr lang="en-US" b="0" dirty="0">
                <a:effectLst/>
              </a:rPr>
            </a:br>
            <a:br>
              <a:rPr lang="en-US" b="0" dirty="0">
                <a:effectLst/>
              </a:rPr>
            </a:br>
            <a:br>
              <a:rPr lang="en-US" b="0" dirty="0">
                <a:effectLst/>
              </a:rPr>
            </a:br>
            <a:br>
              <a:rPr lang="en-US" b="0" dirty="0">
                <a:effectLst/>
              </a:rPr>
            </a:br>
            <a:br>
              <a:rPr lang="en-US" b="0" dirty="0">
                <a:effectLst/>
              </a:rPr>
            </a:br>
            <a:br>
              <a:rPr lang="en-US" b="0" dirty="0">
                <a:effectLst/>
              </a:rPr>
            </a:br>
            <a:r>
              <a:rPr lang="en-US" sz="1900" dirty="0">
                <a:solidFill>
                  <a:srgbClr val="000000"/>
                </a:solidFill>
                <a:latin typeface="Montserrat" panose="00000500000000000000" pitchFamily="2" charset="0"/>
              </a:rPr>
              <a:t>Which method do you think will cost the least amount of total interest when all debts have been repaid?</a:t>
            </a:r>
          </a:p>
          <a:p>
            <a:pPr fontAlgn="base">
              <a:buFont typeface="+mj-lt"/>
              <a:buAutoNum type="arabicPeriod" startAt="3"/>
            </a:pPr>
            <a:br>
              <a:rPr lang="en-US" b="0" dirty="0">
                <a:effectLst/>
              </a:rPr>
            </a:br>
            <a:br>
              <a:rPr lang="en-US" b="0" dirty="0">
                <a:effectLst/>
              </a:rPr>
            </a:br>
            <a:br>
              <a:rPr lang="en-US" b="0" dirty="0">
                <a:effectLst/>
              </a:rPr>
            </a:br>
            <a:r>
              <a:rPr lang="en-US" sz="1900" dirty="0">
                <a:solidFill>
                  <a:srgbClr val="000000"/>
                </a:solidFill>
                <a:latin typeface="Montserrat" panose="00000500000000000000" pitchFamily="2" charset="0"/>
              </a:rPr>
              <a:t>Which method do you think will pay off all debts in the least amount of time?</a:t>
            </a:r>
          </a:p>
          <a:p>
            <a:r>
              <a:rPr lang="en-US" sz="1900" dirty="0">
                <a:solidFill>
                  <a:srgbClr val="0100FF"/>
                </a:solidFill>
                <a:latin typeface="Montserrat" panose="00000500000000000000" pitchFamily="2" charset="0"/>
              </a:rPr>
              <a:t> </a:t>
            </a:r>
            <a:endParaRPr lang="en-US" b="0" dirty="0">
              <a:effectLst/>
            </a:endParaRPr>
          </a:p>
          <a:p>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D1F6FBFB-ABF3-4956-BEBC-D6D0FBB5F470}" type="slidenum">
              <a:rPr lang="en-US" smtClean="0"/>
              <a:pPr/>
              <a:t>45</a:t>
            </a:fld>
            <a:endParaRPr lang="en-US"/>
          </a:p>
        </p:txBody>
      </p:sp>
    </p:spTree>
    <p:extLst>
      <p:ext uri="{BB962C8B-B14F-4D97-AF65-F5344CB8AC3E}">
        <p14:creationId xmlns:p14="http://schemas.microsoft.com/office/powerpoint/2010/main" val="4413541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Your payment history is a significant factor in your credit score.</a:t>
            </a:r>
          </a:p>
          <a:p>
            <a:pPr defTabSz="948507">
              <a:defRPr/>
            </a:pPr>
            <a:r>
              <a:rPr lang="en-US" dirty="0"/>
              <a:t>Try to use less than 30% of your available credit. For example, if you have a credit card with a $10,000 limit, try to keep the balance below $3,000.</a:t>
            </a:r>
          </a:p>
          <a:p>
            <a:endParaRPr lang="en-US" dirty="0"/>
          </a:p>
          <a:p>
            <a:r>
              <a:rPr lang="en-US" dirty="0"/>
              <a:t>Avoid Opening Too Many New Accounts: Each new credit inquiry can slightly reduce your credit score.</a:t>
            </a:r>
          </a:p>
          <a:p>
            <a:r>
              <a:rPr lang="en-US" dirty="0"/>
              <a:t>Keep Old Accounts Open: The length of your credit history contributes to your score. Even if you don't use an old credit card, keeping it open can benefit your credit score.</a:t>
            </a:r>
          </a:p>
          <a:p>
            <a:endParaRPr lang="en-US" dirty="0"/>
          </a:p>
        </p:txBody>
      </p:sp>
      <p:sp>
        <p:nvSpPr>
          <p:cNvPr id="4" name="Slide Number Placeholder 3"/>
          <p:cNvSpPr>
            <a:spLocks noGrp="1"/>
          </p:cNvSpPr>
          <p:nvPr>
            <p:ph type="sldNum" sz="quarter" idx="5"/>
          </p:nvPr>
        </p:nvSpPr>
        <p:spPr/>
        <p:txBody>
          <a:bodyPr/>
          <a:lstStyle/>
          <a:p>
            <a:fld id="{D1F6FBFB-ABF3-4956-BEBC-D6D0FBB5F470}" type="slidenum">
              <a:rPr lang="en-US" smtClean="0"/>
              <a:pPr/>
              <a:t>46</a:t>
            </a:fld>
            <a:endParaRPr lang="en-US"/>
          </a:p>
        </p:txBody>
      </p:sp>
    </p:spTree>
    <p:extLst>
      <p:ext uri="{BB962C8B-B14F-4D97-AF65-F5344CB8AC3E}">
        <p14:creationId xmlns:p14="http://schemas.microsoft.com/office/powerpoint/2010/main" val="13876483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F6FBFB-ABF3-4956-BEBC-D6D0FBB5F470}" type="slidenum">
              <a:rPr lang="en-US" smtClean="0"/>
              <a:pPr/>
              <a:t>47</a:t>
            </a:fld>
            <a:endParaRPr lang="en-US"/>
          </a:p>
        </p:txBody>
      </p:sp>
    </p:spTree>
    <p:extLst>
      <p:ext uri="{BB962C8B-B14F-4D97-AF65-F5344CB8AC3E}">
        <p14:creationId xmlns:p14="http://schemas.microsoft.com/office/powerpoint/2010/main" val="42566624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F6FBFB-ABF3-4956-BEBC-D6D0FBB5F470}" type="slidenum">
              <a:rPr lang="en-US" smtClean="0"/>
              <a:pPr/>
              <a:t>48</a:t>
            </a:fld>
            <a:endParaRPr lang="en-US"/>
          </a:p>
        </p:txBody>
      </p:sp>
    </p:spTree>
    <p:extLst>
      <p:ext uri="{BB962C8B-B14F-4D97-AF65-F5344CB8AC3E}">
        <p14:creationId xmlns:p14="http://schemas.microsoft.com/office/powerpoint/2010/main" val="354146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F6FBFB-ABF3-4956-BEBC-D6D0FBB5F470}" type="slidenum">
              <a:rPr lang="en-US" smtClean="0"/>
              <a:pPr/>
              <a:t>5</a:t>
            </a:fld>
            <a:endParaRPr lang="en-US"/>
          </a:p>
        </p:txBody>
      </p:sp>
    </p:spTree>
    <p:extLst>
      <p:ext uri="{BB962C8B-B14F-4D97-AF65-F5344CB8AC3E}">
        <p14:creationId xmlns:p14="http://schemas.microsoft.com/office/powerpoint/2010/main" val="1876751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6FBFB-ABF3-4956-BEBC-D6D0FBB5F470}" type="slidenum">
              <a:rPr lang="en-US" smtClean="0"/>
              <a:pPr/>
              <a:t>9</a:t>
            </a:fld>
            <a:endParaRPr lang="en-US"/>
          </a:p>
        </p:txBody>
      </p:sp>
    </p:spTree>
    <p:extLst>
      <p:ext uri="{BB962C8B-B14F-4D97-AF65-F5344CB8AC3E}">
        <p14:creationId xmlns:p14="http://schemas.microsoft.com/office/powerpoint/2010/main" val="1411297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F6FBFB-ABF3-4956-BEBC-D6D0FBB5F470}" type="slidenum">
              <a:rPr lang="en-US" smtClean="0"/>
              <a:pPr/>
              <a:t>11</a:t>
            </a:fld>
            <a:endParaRPr lang="en-US"/>
          </a:p>
        </p:txBody>
      </p:sp>
    </p:spTree>
    <p:extLst>
      <p:ext uri="{BB962C8B-B14F-4D97-AF65-F5344CB8AC3E}">
        <p14:creationId xmlns:p14="http://schemas.microsoft.com/office/powerpoint/2010/main" val="2167702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F6FBFB-ABF3-4956-BEBC-D6D0FBB5F470}" type="slidenum">
              <a:rPr lang="en-US" smtClean="0"/>
              <a:pPr/>
              <a:t>12</a:t>
            </a:fld>
            <a:endParaRPr lang="en-US"/>
          </a:p>
        </p:txBody>
      </p:sp>
    </p:spTree>
    <p:extLst>
      <p:ext uri="{BB962C8B-B14F-4D97-AF65-F5344CB8AC3E}">
        <p14:creationId xmlns:p14="http://schemas.microsoft.com/office/powerpoint/2010/main" val="4265897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F6FBFB-ABF3-4956-BEBC-D6D0FBB5F470}" type="slidenum">
              <a:rPr lang="en-US" smtClean="0"/>
              <a:pPr/>
              <a:t>13</a:t>
            </a:fld>
            <a:endParaRPr lang="en-US"/>
          </a:p>
        </p:txBody>
      </p:sp>
    </p:spTree>
    <p:extLst>
      <p:ext uri="{BB962C8B-B14F-4D97-AF65-F5344CB8AC3E}">
        <p14:creationId xmlns:p14="http://schemas.microsoft.com/office/powerpoint/2010/main" val="33284083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19.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Master" Target="../slideMasters/slideMaster2.xml"/><Relationship Id="rId6" Type="http://schemas.openxmlformats.org/officeDocument/2006/relationships/image" Target="../media/image24.jpeg"/><Relationship Id="rId5" Type="http://schemas.openxmlformats.org/officeDocument/2006/relationships/image" Target="../media/image23.emf"/><Relationship Id="rId4" Type="http://schemas.openxmlformats.org/officeDocument/2006/relationships/image" Target="../media/image2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2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39975"/>
            <a:ext cx="7772400" cy="1470025"/>
          </a:xfrm>
        </p:spPr>
        <p:txBody>
          <a:bodyPr/>
          <a:lstStyle>
            <a:lvl1pPr>
              <a:defRPr>
                <a:solidFill>
                  <a:srgbClr val="002D62"/>
                </a:solidFill>
                <a:latin typeface="Antonio" panose="02000503000000000000" pitchFamily="2"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EEEE2CE-DAD5-42AA-A215-2C2E6F4CF4CF}" type="datetimeFigureOut">
              <a:rPr lang="en-US" smtClean="0"/>
              <a:pPr/>
              <a:t>4/4/2024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16AF741-7A2C-440F-BC36-45261AD61CF0}" type="slidenum">
              <a:rPr lang="en-US" smtClean="0"/>
              <a:pPr/>
              <a:t>‹#›</a:t>
            </a:fld>
            <a:endParaRPr lang="en-US"/>
          </a:p>
        </p:txBody>
      </p:sp>
      <p:pic>
        <p:nvPicPr>
          <p:cNvPr id="7" name="Picture 6" descr="city-scape.png"/>
          <p:cNvPicPr>
            <a:picLocks noChangeAspect="1"/>
          </p:cNvPicPr>
          <p:nvPr userDrawn="1"/>
        </p:nvPicPr>
        <p:blipFill>
          <a:blip r:embed="rId2" cstate="print">
            <a:duotone>
              <a:schemeClr val="bg2">
                <a:shade val="45000"/>
                <a:satMod val="135000"/>
              </a:schemeClr>
              <a:prstClr val="white"/>
            </a:duotone>
          </a:blip>
          <a:stretch>
            <a:fillRect/>
          </a:stretch>
        </p:blipFill>
        <p:spPr>
          <a:xfrm>
            <a:off x="-17417" y="5427617"/>
            <a:ext cx="9459946" cy="1447800"/>
          </a:xfrm>
          <a:prstGeom prst="rect">
            <a:avLst/>
          </a:prstGeom>
        </p:spPr>
      </p:pic>
      <p:sp>
        <p:nvSpPr>
          <p:cNvPr id="10" name="TextBox 9"/>
          <p:cNvSpPr txBox="1"/>
          <p:nvPr userDrawn="1"/>
        </p:nvSpPr>
        <p:spPr>
          <a:xfrm>
            <a:off x="4191000" y="1143000"/>
            <a:ext cx="4343400" cy="707886"/>
          </a:xfrm>
          <a:prstGeom prst="rect">
            <a:avLst/>
          </a:prstGeom>
          <a:noFill/>
        </p:spPr>
        <p:txBody>
          <a:bodyPr wrap="square" rtlCol="0">
            <a:spAutoFit/>
          </a:bodyPr>
          <a:lstStyle/>
          <a:p>
            <a:pPr algn="l"/>
            <a:r>
              <a:rPr lang="en-US" sz="2000" i="1" dirty="0">
                <a:solidFill>
                  <a:srgbClr val="002D62"/>
                </a:solidFill>
              </a:rPr>
              <a:t>Growing Alabama’s Economy,</a:t>
            </a:r>
            <a:br>
              <a:rPr lang="en-US" sz="2000" i="1" dirty="0">
                <a:solidFill>
                  <a:srgbClr val="002D62"/>
                </a:solidFill>
              </a:rPr>
            </a:br>
            <a:r>
              <a:rPr lang="en-US" sz="2000" i="1" dirty="0">
                <a:solidFill>
                  <a:srgbClr val="002D62"/>
                </a:solidFill>
              </a:rPr>
              <a:t>One Small Business at a</a:t>
            </a:r>
            <a:r>
              <a:rPr lang="en-US" sz="2000" i="1" baseline="0" dirty="0">
                <a:solidFill>
                  <a:srgbClr val="002D62"/>
                </a:solidFill>
              </a:rPr>
              <a:t> Time</a:t>
            </a:r>
            <a:endParaRPr lang="en-US" sz="2000" i="1" dirty="0">
              <a:solidFill>
                <a:srgbClr val="002D62"/>
              </a:solidFill>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955544"/>
            <a:ext cx="1954187" cy="1178056"/>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0" y="0"/>
            <a:ext cx="9144000" cy="119768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9"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itle 1"/>
          <p:cNvSpPr>
            <a:spLocks noGrp="1"/>
          </p:cNvSpPr>
          <p:nvPr>
            <p:ph type="title"/>
          </p:nvPr>
        </p:nvSpPr>
        <p:spPr>
          <a:xfrm>
            <a:off x="457200" y="274638"/>
            <a:ext cx="8229600" cy="1143000"/>
          </a:xfrm>
        </p:spPr>
        <p:txBody>
          <a:bodyPr/>
          <a:lstStyle>
            <a:lvl1pPr algn="l">
              <a:defRPr>
                <a:solidFill>
                  <a:srgbClr val="002D62"/>
                </a:solidFill>
                <a:latin typeface="Antonio" panose="02000503000000000000" pitchFamily="2" charset="0"/>
              </a:defRPr>
            </a:lvl1pPr>
          </a:lstStyle>
          <a:p>
            <a:r>
              <a:rPr lang="en-US"/>
              <a:t>Click to edit Master title style</a:t>
            </a:r>
            <a:endParaRPr lang="en-US" dirty="0"/>
          </a:p>
        </p:txBody>
      </p:sp>
      <p:pic>
        <p:nvPicPr>
          <p:cNvPr id="7" name="Picture 6"/>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 y="6236432"/>
            <a:ext cx="838200" cy="505298"/>
          </a:xfrm>
          <a:prstGeom prst="rect">
            <a:avLst/>
          </a:prstGeom>
        </p:spPr>
      </p:pic>
      <p:sp>
        <p:nvSpPr>
          <p:cNvPr id="8" name="Date Placeholder 3"/>
          <p:cNvSpPr txBox="1">
            <a:spLocks/>
          </p:cNvSpPr>
          <p:nvPr userDrawn="1"/>
        </p:nvSpPr>
        <p:spPr>
          <a:xfrm>
            <a:off x="1524000" y="6340475"/>
            <a:ext cx="3962400" cy="365125"/>
          </a:xfrm>
          <a:prstGeom prst="rect">
            <a:avLst/>
          </a:prstGeom>
        </p:spPr>
        <p:txBody>
          <a:bodyPr vert="horz" lIns="91440" tIns="45720" rIns="91440" bIns="45720" rtlCol="0" anchor="ctr"/>
          <a:lstStyle>
            <a:lvl1pPr algn="ctr">
              <a:defRPr/>
            </a:lvl1pPr>
          </a:lstStyle>
          <a:p>
            <a:pPr algn="l"/>
            <a:r>
              <a:rPr lang="en-US" sz="1200" i="1" dirty="0">
                <a:solidFill>
                  <a:srgbClr val="D11242"/>
                </a:solidFill>
              </a:rPr>
              <a:t>Growing Alabama’s Economy, One Small Business at a</a:t>
            </a:r>
            <a:r>
              <a:rPr lang="en-US" sz="1200" i="1" baseline="0" dirty="0">
                <a:solidFill>
                  <a:srgbClr val="D11242"/>
                </a:solidFill>
              </a:rPr>
              <a:t> Time</a:t>
            </a:r>
            <a:endParaRPr lang="en-US" sz="1200" i="1" dirty="0">
              <a:solidFill>
                <a:srgbClr val="D1124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3AB5FE-4D50-4AAB-A5A2-A52CAD52230B}" type="datetimeFigureOut">
              <a:rPr lang="en-US" smtClean="0"/>
              <a:pPr/>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3A37D-2B32-4D47-925C-14B7952BA371}" type="slidenum">
              <a:rPr lang="en-US" smtClean="0"/>
              <a:pPr/>
              <a:t>‹#›</a:t>
            </a:fld>
            <a:endParaRPr lang="en-US"/>
          </a:p>
        </p:txBody>
      </p:sp>
      <p:pic>
        <p:nvPicPr>
          <p:cNvPr id="7" name="Picture 6" descr="background[1].png"/>
          <p:cNvPicPr>
            <a:picLocks noChangeAspect="1"/>
          </p:cNvPicPr>
          <p:nvPr userDrawn="1"/>
        </p:nvPicPr>
        <p:blipFill>
          <a:blip r:embed="rId2" cstate="print"/>
          <a:srcRect t="64444"/>
          <a:stretch>
            <a:fillRect/>
          </a:stretch>
        </p:blipFill>
        <p:spPr>
          <a:xfrm>
            <a:off x="0" y="4419600"/>
            <a:ext cx="9143999" cy="2438400"/>
          </a:xfrm>
          <a:prstGeom prst="rect">
            <a:avLst/>
          </a:prstGeom>
        </p:spPr>
      </p:pic>
    </p:spTree>
    <p:extLst>
      <p:ext uri="{BB962C8B-B14F-4D97-AF65-F5344CB8AC3E}">
        <p14:creationId xmlns:p14="http://schemas.microsoft.com/office/powerpoint/2010/main" val="274357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section-3">
  <p:cSld name="3-section-3">
    <p:bg>
      <p:bgPr>
        <a:solidFill>
          <a:schemeClr val="lt1"/>
        </a:solidFill>
        <a:effectLst/>
      </p:bgPr>
    </p:bg>
    <p:spTree>
      <p:nvGrpSpPr>
        <p:cNvPr id="1" name="Shape 143"/>
        <p:cNvGrpSpPr/>
        <p:nvPr/>
      </p:nvGrpSpPr>
      <p:grpSpPr>
        <a:xfrm>
          <a:off x="0" y="0"/>
          <a:ext cx="0" cy="0"/>
          <a:chOff x="0" y="0"/>
          <a:chExt cx="0" cy="0"/>
        </a:xfrm>
      </p:grpSpPr>
      <p:sp>
        <p:nvSpPr>
          <p:cNvPr id="144" name="Google Shape;144;p28"/>
          <p:cNvSpPr txBox="1">
            <a:spLocks noGrp="1"/>
          </p:cNvSpPr>
          <p:nvPr>
            <p:ph type="body" idx="1"/>
          </p:nvPr>
        </p:nvSpPr>
        <p:spPr>
          <a:xfrm>
            <a:off x="2064350" y="1520000"/>
            <a:ext cx="5252100" cy="1314800"/>
          </a:xfrm>
          <a:prstGeom prst="rect">
            <a:avLst/>
          </a:prstGeom>
          <a:noFill/>
          <a:ln>
            <a:noFill/>
          </a:ln>
        </p:spPr>
        <p:txBody>
          <a:bodyPr spcFirstLastPara="1" wrap="square" lIns="91425" tIns="91425" rIns="91425" bIns="91425" anchor="ctr" anchorCtr="0">
            <a:normAutofit/>
          </a:bodyPr>
          <a:lstStyle>
            <a:lvl1pPr marL="457200" lvl="0" indent="-304800">
              <a:spcBef>
                <a:spcPts val="0"/>
              </a:spcBef>
              <a:spcAft>
                <a:spcPts val="0"/>
              </a:spcAft>
              <a:buClr>
                <a:schemeClr val="dk1"/>
              </a:buClr>
              <a:buSzPts val="1200"/>
              <a:buChar char="•"/>
              <a:defRPr sz="1200">
                <a:solidFill>
                  <a:schemeClr val="dk1"/>
                </a:solidFill>
              </a:defRPr>
            </a:lvl1pPr>
            <a:lvl2pPr marL="914400" lvl="1" indent="-304800">
              <a:spcBef>
                <a:spcPts val="1000"/>
              </a:spcBef>
              <a:spcAft>
                <a:spcPts val="0"/>
              </a:spcAft>
              <a:buClr>
                <a:schemeClr val="dk1"/>
              </a:buClr>
              <a:buSzPts val="1200"/>
              <a:buChar char="○"/>
              <a:defRPr sz="1200">
                <a:solidFill>
                  <a:schemeClr val="dk1"/>
                </a:solidFill>
              </a:defRPr>
            </a:lvl2pPr>
            <a:lvl3pPr marL="1371600" lvl="2" indent="-304800">
              <a:spcBef>
                <a:spcPts val="1000"/>
              </a:spcBef>
              <a:spcAft>
                <a:spcPts val="0"/>
              </a:spcAft>
              <a:buClr>
                <a:schemeClr val="dk1"/>
              </a:buClr>
              <a:buSzPts val="1200"/>
              <a:buChar char="■"/>
              <a:defRPr sz="1200">
                <a:solidFill>
                  <a:schemeClr val="dk1"/>
                </a:solidFill>
              </a:defRPr>
            </a:lvl3pPr>
            <a:lvl4pPr marL="1828800" lvl="3" indent="-304800">
              <a:spcBef>
                <a:spcPts val="1000"/>
              </a:spcBef>
              <a:spcAft>
                <a:spcPts val="0"/>
              </a:spcAft>
              <a:buClr>
                <a:schemeClr val="dk1"/>
              </a:buClr>
              <a:buSzPts val="1200"/>
              <a:buChar char="●"/>
              <a:defRPr sz="1200">
                <a:solidFill>
                  <a:schemeClr val="dk1"/>
                </a:solidFill>
              </a:defRPr>
            </a:lvl4pPr>
            <a:lvl5pPr marL="2286000" lvl="4" indent="-304800">
              <a:spcBef>
                <a:spcPts val="1000"/>
              </a:spcBef>
              <a:spcAft>
                <a:spcPts val="0"/>
              </a:spcAft>
              <a:buClr>
                <a:schemeClr val="dk1"/>
              </a:buClr>
              <a:buSzPts val="1200"/>
              <a:buChar char="○"/>
              <a:defRPr sz="1200">
                <a:solidFill>
                  <a:schemeClr val="dk1"/>
                </a:solidFill>
              </a:defRPr>
            </a:lvl5pPr>
            <a:lvl6pPr marL="2743200" lvl="5" indent="-304800">
              <a:spcBef>
                <a:spcPts val="1000"/>
              </a:spcBef>
              <a:spcAft>
                <a:spcPts val="0"/>
              </a:spcAft>
              <a:buClr>
                <a:schemeClr val="dk1"/>
              </a:buClr>
              <a:buSzPts val="1200"/>
              <a:buChar char="■"/>
              <a:defRPr sz="1200">
                <a:solidFill>
                  <a:schemeClr val="dk1"/>
                </a:solidFill>
              </a:defRPr>
            </a:lvl6pPr>
            <a:lvl7pPr marL="3200400" lvl="6" indent="-304800">
              <a:spcBef>
                <a:spcPts val="1000"/>
              </a:spcBef>
              <a:spcAft>
                <a:spcPts val="0"/>
              </a:spcAft>
              <a:buClr>
                <a:schemeClr val="dk1"/>
              </a:buClr>
              <a:buSzPts val="1200"/>
              <a:buChar char="●"/>
              <a:defRPr sz="1200">
                <a:solidFill>
                  <a:schemeClr val="dk1"/>
                </a:solidFill>
              </a:defRPr>
            </a:lvl7pPr>
            <a:lvl8pPr marL="3657600" lvl="7" indent="-304800">
              <a:spcBef>
                <a:spcPts val="1000"/>
              </a:spcBef>
              <a:spcAft>
                <a:spcPts val="0"/>
              </a:spcAft>
              <a:buClr>
                <a:schemeClr val="dk1"/>
              </a:buClr>
              <a:buSzPts val="1200"/>
              <a:buChar char="○"/>
              <a:defRPr sz="1200">
                <a:solidFill>
                  <a:schemeClr val="dk1"/>
                </a:solidFill>
              </a:defRPr>
            </a:lvl8pPr>
            <a:lvl9pPr marL="4114800" lvl="8" indent="-304800">
              <a:spcBef>
                <a:spcPts val="1000"/>
              </a:spcBef>
              <a:spcAft>
                <a:spcPts val="1000"/>
              </a:spcAft>
              <a:buClr>
                <a:schemeClr val="dk1"/>
              </a:buClr>
              <a:buSzPts val="1200"/>
              <a:buChar char="■"/>
              <a:defRPr sz="1200">
                <a:solidFill>
                  <a:schemeClr val="dk1"/>
                </a:solidFill>
              </a:defRPr>
            </a:lvl9pPr>
          </a:lstStyle>
          <a:p>
            <a:endParaRPr/>
          </a:p>
        </p:txBody>
      </p:sp>
      <p:sp>
        <p:nvSpPr>
          <p:cNvPr id="145" name="Google Shape;145;p28"/>
          <p:cNvSpPr txBox="1">
            <a:spLocks noGrp="1"/>
          </p:cNvSpPr>
          <p:nvPr>
            <p:ph type="body" idx="2"/>
          </p:nvPr>
        </p:nvSpPr>
        <p:spPr>
          <a:xfrm>
            <a:off x="2064350" y="3148384"/>
            <a:ext cx="5252100" cy="1314800"/>
          </a:xfrm>
          <a:prstGeom prst="rect">
            <a:avLst/>
          </a:prstGeom>
          <a:noFill/>
          <a:ln>
            <a:noFill/>
          </a:ln>
        </p:spPr>
        <p:txBody>
          <a:bodyPr spcFirstLastPara="1" wrap="square" lIns="91425" tIns="91425" rIns="91425" bIns="91425" anchor="ctr" anchorCtr="0">
            <a:normAutofit/>
          </a:bodyPr>
          <a:lstStyle>
            <a:lvl1pPr marL="457200" lvl="0" indent="-304800">
              <a:spcBef>
                <a:spcPts val="0"/>
              </a:spcBef>
              <a:spcAft>
                <a:spcPts val="0"/>
              </a:spcAft>
              <a:buClr>
                <a:schemeClr val="dk1"/>
              </a:buClr>
              <a:buSzPts val="1200"/>
              <a:buChar char="•"/>
              <a:defRPr sz="1200">
                <a:solidFill>
                  <a:schemeClr val="dk1"/>
                </a:solidFill>
              </a:defRPr>
            </a:lvl1pPr>
            <a:lvl2pPr marL="914400" lvl="1" indent="-304800">
              <a:spcBef>
                <a:spcPts val="1000"/>
              </a:spcBef>
              <a:spcAft>
                <a:spcPts val="0"/>
              </a:spcAft>
              <a:buClr>
                <a:schemeClr val="dk1"/>
              </a:buClr>
              <a:buSzPts val="1200"/>
              <a:buChar char="○"/>
              <a:defRPr sz="1200">
                <a:solidFill>
                  <a:schemeClr val="dk1"/>
                </a:solidFill>
              </a:defRPr>
            </a:lvl2pPr>
            <a:lvl3pPr marL="1371600" lvl="2" indent="-304800">
              <a:spcBef>
                <a:spcPts val="1000"/>
              </a:spcBef>
              <a:spcAft>
                <a:spcPts val="0"/>
              </a:spcAft>
              <a:buClr>
                <a:schemeClr val="dk1"/>
              </a:buClr>
              <a:buSzPts val="1200"/>
              <a:buChar char="■"/>
              <a:defRPr sz="1200">
                <a:solidFill>
                  <a:schemeClr val="dk1"/>
                </a:solidFill>
              </a:defRPr>
            </a:lvl3pPr>
            <a:lvl4pPr marL="1828800" lvl="3" indent="-304800">
              <a:spcBef>
                <a:spcPts val="1000"/>
              </a:spcBef>
              <a:spcAft>
                <a:spcPts val="0"/>
              </a:spcAft>
              <a:buClr>
                <a:schemeClr val="dk1"/>
              </a:buClr>
              <a:buSzPts val="1200"/>
              <a:buChar char="●"/>
              <a:defRPr sz="1200">
                <a:solidFill>
                  <a:schemeClr val="dk1"/>
                </a:solidFill>
              </a:defRPr>
            </a:lvl4pPr>
            <a:lvl5pPr marL="2286000" lvl="4" indent="-304800">
              <a:spcBef>
                <a:spcPts val="1000"/>
              </a:spcBef>
              <a:spcAft>
                <a:spcPts val="0"/>
              </a:spcAft>
              <a:buClr>
                <a:schemeClr val="dk1"/>
              </a:buClr>
              <a:buSzPts val="1200"/>
              <a:buChar char="○"/>
              <a:defRPr sz="1200">
                <a:solidFill>
                  <a:schemeClr val="dk1"/>
                </a:solidFill>
              </a:defRPr>
            </a:lvl5pPr>
            <a:lvl6pPr marL="2743200" lvl="5" indent="-304800">
              <a:spcBef>
                <a:spcPts val="1000"/>
              </a:spcBef>
              <a:spcAft>
                <a:spcPts val="0"/>
              </a:spcAft>
              <a:buClr>
                <a:schemeClr val="dk1"/>
              </a:buClr>
              <a:buSzPts val="1200"/>
              <a:buChar char="■"/>
              <a:defRPr sz="1200">
                <a:solidFill>
                  <a:schemeClr val="dk1"/>
                </a:solidFill>
              </a:defRPr>
            </a:lvl6pPr>
            <a:lvl7pPr marL="3200400" lvl="6" indent="-304800">
              <a:spcBef>
                <a:spcPts val="1000"/>
              </a:spcBef>
              <a:spcAft>
                <a:spcPts val="0"/>
              </a:spcAft>
              <a:buClr>
                <a:schemeClr val="dk1"/>
              </a:buClr>
              <a:buSzPts val="1200"/>
              <a:buChar char="●"/>
              <a:defRPr sz="1200">
                <a:solidFill>
                  <a:schemeClr val="dk1"/>
                </a:solidFill>
              </a:defRPr>
            </a:lvl7pPr>
            <a:lvl8pPr marL="3657600" lvl="7" indent="-304800">
              <a:spcBef>
                <a:spcPts val="1000"/>
              </a:spcBef>
              <a:spcAft>
                <a:spcPts val="0"/>
              </a:spcAft>
              <a:buClr>
                <a:schemeClr val="dk1"/>
              </a:buClr>
              <a:buSzPts val="1200"/>
              <a:buChar char="○"/>
              <a:defRPr sz="1200">
                <a:solidFill>
                  <a:schemeClr val="dk1"/>
                </a:solidFill>
              </a:defRPr>
            </a:lvl8pPr>
            <a:lvl9pPr marL="4114800" lvl="8" indent="-304800">
              <a:spcBef>
                <a:spcPts val="1000"/>
              </a:spcBef>
              <a:spcAft>
                <a:spcPts val="1000"/>
              </a:spcAft>
              <a:buClr>
                <a:schemeClr val="dk1"/>
              </a:buClr>
              <a:buSzPts val="1200"/>
              <a:buChar char="■"/>
              <a:defRPr sz="1200">
                <a:solidFill>
                  <a:schemeClr val="dk1"/>
                </a:solidFill>
              </a:defRPr>
            </a:lvl9pPr>
          </a:lstStyle>
          <a:p>
            <a:endParaRPr/>
          </a:p>
        </p:txBody>
      </p:sp>
      <p:sp>
        <p:nvSpPr>
          <p:cNvPr id="146" name="Google Shape;146;p28"/>
          <p:cNvSpPr txBox="1">
            <a:spLocks noGrp="1"/>
          </p:cNvSpPr>
          <p:nvPr>
            <p:ph type="subTitle" idx="3"/>
          </p:nvPr>
        </p:nvSpPr>
        <p:spPr>
          <a:xfrm>
            <a:off x="457200" y="1520133"/>
            <a:ext cx="1404000" cy="1314800"/>
          </a:xfrm>
          <a:prstGeom prst="rect">
            <a:avLst/>
          </a:prstGeom>
        </p:spPr>
        <p:txBody>
          <a:bodyPr spcFirstLastPara="1" wrap="square" lIns="91425" tIns="91425" rIns="91425" bIns="91425" anchor="ctr" anchorCtr="0">
            <a:normAutofit/>
          </a:bodyPr>
          <a:lstStyle>
            <a:lvl1pPr marL="0" marR="0" lvl="0" indent="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28"/>
          <p:cNvSpPr txBox="1">
            <a:spLocks noGrp="1"/>
          </p:cNvSpPr>
          <p:nvPr>
            <p:ph type="subTitle" idx="4"/>
          </p:nvPr>
        </p:nvSpPr>
        <p:spPr>
          <a:xfrm>
            <a:off x="457200" y="3148451"/>
            <a:ext cx="1404000" cy="1314800"/>
          </a:xfrm>
          <a:prstGeom prst="rect">
            <a:avLst/>
          </a:prstGeom>
        </p:spPr>
        <p:txBody>
          <a:bodyPr spcFirstLastPara="1" wrap="square" lIns="91425" tIns="91425" rIns="91425" bIns="91425" anchor="ctr" anchorCtr="0">
            <a:normAutofit/>
          </a:bodyPr>
          <a:lstStyle>
            <a:lvl1pPr marL="0" marR="0" lvl="0" indent="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28"/>
          <p:cNvSpPr txBox="1">
            <a:spLocks noGrp="1"/>
          </p:cNvSpPr>
          <p:nvPr>
            <p:ph type="subTitle" idx="5"/>
          </p:nvPr>
        </p:nvSpPr>
        <p:spPr>
          <a:xfrm>
            <a:off x="457200" y="4776800"/>
            <a:ext cx="1404000" cy="1314800"/>
          </a:xfrm>
          <a:prstGeom prst="rect">
            <a:avLst/>
          </a:prstGeom>
        </p:spPr>
        <p:txBody>
          <a:bodyPr spcFirstLastPara="1" wrap="square" lIns="91425" tIns="91425" rIns="91425" bIns="91425" anchor="ctr" anchorCtr="0">
            <a:normAutofit/>
          </a:bodyPr>
          <a:lstStyle>
            <a:lvl1pPr marL="0" marR="0" lvl="0" indent="0" algn="l">
              <a:lnSpc>
                <a:spcPct val="105000"/>
              </a:lnSpc>
              <a:spcBef>
                <a:spcPts val="0"/>
              </a:spcBef>
              <a:spcAft>
                <a:spcPts val="0"/>
              </a:spcAft>
              <a:buNone/>
              <a:defRPr sz="1400">
                <a:solidFill>
                  <a:schemeClr val="accent1"/>
                </a:solidFill>
                <a:latin typeface="Hanken Grotesk SemiBold"/>
                <a:ea typeface="Hanken Grotesk SemiBold"/>
                <a:cs typeface="Hanken Grotesk SemiBold"/>
                <a:sym typeface="Hanken Grotesk SemiBold"/>
              </a:defRPr>
            </a:lvl1pPr>
            <a:lvl2pPr lvl="1">
              <a:spcBef>
                <a:spcPts val="10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8"/>
          <p:cNvSpPr txBox="1">
            <a:spLocks noGrp="1"/>
          </p:cNvSpPr>
          <p:nvPr>
            <p:ph type="title"/>
          </p:nvPr>
        </p:nvSpPr>
        <p:spPr>
          <a:xfrm>
            <a:off x="457200" y="593367"/>
            <a:ext cx="8229600" cy="7636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Font typeface="Hanken Grotesk"/>
              <a:buNone/>
              <a:defRPr b="1">
                <a:latin typeface="Hanken Grotesk"/>
                <a:ea typeface="Hanken Grotesk"/>
                <a:cs typeface="Hanken Grotesk"/>
                <a:sym typeface="Hanken Grotesk"/>
              </a:defRPr>
            </a:lvl1pPr>
            <a:lvl2pPr lvl="1">
              <a:spcBef>
                <a:spcPts val="0"/>
              </a:spcBef>
              <a:spcAft>
                <a:spcPts val="0"/>
              </a:spcAft>
              <a:buSzPts val="2800"/>
              <a:buFont typeface="Hanken Grotesk"/>
              <a:buNone/>
              <a:defRPr b="1">
                <a:latin typeface="Hanken Grotesk"/>
                <a:ea typeface="Hanken Grotesk"/>
                <a:cs typeface="Hanken Grotesk"/>
                <a:sym typeface="Hanken Grotesk"/>
              </a:defRPr>
            </a:lvl2pPr>
            <a:lvl3pPr lvl="2">
              <a:spcBef>
                <a:spcPts val="0"/>
              </a:spcBef>
              <a:spcAft>
                <a:spcPts val="0"/>
              </a:spcAft>
              <a:buSzPts val="2800"/>
              <a:buFont typeface="Hanken Grotesk"/>
              <a:buNone/>
              <a:defRPr b="1">
                <a:latin typeface="Hanken Grotesk"/>
                <a:ea typeface="Hanken Grotesk"/>
                <a:cs typeface="Hanken Grotesk"/>
                <a:sym typeface="Hanken Grotesk"/>
              </a:defRPr>
            </a:lvl3pPr>
            <a:lvl4pPr lvl="3">
              <a:spcBef>
                <a:spcPts val="0"/>
              </a:spcBef>
              <a:spcAft>
                <a:spcPts val="0"/>
              </a:spcAft>
              <a:buSzPts val="2800"/>
              <a:buFont typeface="Hanken Grotesk"/>
              <a:buNone/>
              <a:defRPr b="1">
                <a:latin typeface="Hanken Grotesk"/>
                <a:ea typeface="Hanken Grotesk"/>
                <a:cs typeface="Hanken Grotesk"/>
                <a:sym typeface="Hanken Grotesk"/>
              </a:defRPr>
            </a:lvl4pPr>
            <a:lvl5pPr lvl="4">
              <a:spcBef>
                <a:spcPts val="0"/>
              </a:spcBef>
              <a:spcAft>
                <a:spcPts val="0"/>
              </a:spcAft>
              <a:buSzPts val="2800"/>
              <a:buFont typeface="Hanken Grotesk"/>
              <a:buNone/>
              <a:defRPr b="1">
                <a:latin typeface="Hanken Grotesk"/>
                <a:ea typeface="Hanken Grotesk"/>
                <a:cs typeface="Hanken Grotesk"/>
                <a:sym typeface="Hanken Grotesk"/>
              </a:defRPr>
            </a:lvl5pPr>
            <a:lvl6pPr lvl="5">
              <a:spcBef>
                <a:spcPts val="0"/>
              </a:spcBef>
              <a:spcAft>
                <a:spcPts val="0"/>
              </a:spcAft>
              <a:buSzPts val="2800"/>
              <a:buFont typeface="Hanken Grotesk"/>
              <a:buNone/>
              <a:defRPr b="1">
                <a:latin typeface="Hanken Grotesk"/>
                <a:ea typeface="Hanken Grotesk"/>
                <a:cs typeface="Hanken Grotesk"/>
                <a:sym typeface="Hanken Grotesk"/>
              </a:defRPr>
            </a:lvl6pPr>
            <a:lvl7pPr lvl="6">
              <a:spcBef>
                <a:spcPts val="0"/>
              </a:spcBef>
              <a:spcAft>
                <a:spcPts val="0"/>
              </a:spcAft>
              <a:buSzPts val="2800"/>
              <a:buFont typeface="Hanken Grotesk"/>
              <a:buNone/>
              <a:defRPr b="1">
                <a:latin typeface="Hanken Grotesk"/>
                <a:ea typeface="Hanken Grotesk"/>
                <a:cs typeface="Hanken Grotesk"/>
                <a:sym typeface="Hanken Grotesk"/>
              </a:defRPr>
            </a:lvl7pPr>
            <a:lvl8pPr lvl="7">
              <a:spcBef>
                <a:spcPts val="0"/>
              </a:spcBef>
              <a:spcAft>
                <a:spcPts val="0"/>
              </a:spcAft>
              <a:buSzPts val="2800"/>
              <a:buFont typeface="Hanken Grotesk"/>
              <a:buNone/>
              <a:defRPr b="1">
                <a:latin typeface="Hanken Grotesk"/>
                <a:ea typeface="Hanken Grotesk"/>
                <a:cs typeface="Hanken Grotesk"/>
                <a:sym typeface="Hanken Grotesk"/>
              </a:defRPr>
            </a:lvl8pPr>
            <a:lvl9pPr lvl="8">
              <a:spcBef>
                <a:spcPts val="0"/>
              </a:spcBef>
              <a:spcAft>
                <a:spcPts val="0"/>
              </a:spcAft>
              <a:buSzPts val="2800"/>
              <a:buFont typeface="Hanken Grotesk"/>
              <a:buNone/>
              <a:defRPr b="1">
                <a:latin typeface="Hanken Grotesk"/>
                <a:ea typeface="Hanken Grotesk"/>
                <a:cs typeface="Hanken Grotesk"/>
                <a:sym typeface="Hanken Grotesk"/>
              </a:defRPr>
            </a:lvl9pPr>
          </a:lstStyle>
          <a:p>
            <a:endParaRPr/>
          </a:p>
        </p:txBody>
      </p:sp>
      <p:sp>
        <p:nvSpPr>
          <p:cNvPr id="150" name="Google Shape;150;p28"/>
          <p:cNvSpPr txBox="1">
            <a:spLocks noGrp="1"/>
          </p:cNvSpPr>
          <p:nvPr>
            <p:ph type="body" idx="6"/>
          </p:nvPr>
        </p:nvSpPr>
        <p:spPr>
          <a:xfrm>
            <a:off x="2064350" y="4776784"/>
            <a:ext cx="5252100" cy="1314800"/>
          </a:xfrm>
          <a:prstGeom prst="rect">
            <a:avLst/>
          </a:prstGeom>
          <a:noFill/>
          <a:ln>
            <a:noFill/>
          </a:ln>
        </p:spPr>
        <p:txBody>
          <a:bodyPr spcFirstLastPara="1" wrap="square" lIns="91425" tIns="91425" rIns="91425" bIns="91425" anchor="ctr" anchorCtr="0">
            <a:normAutofit/>
          </a:bodyPr>
          <a:lstStyle>
            <a:lvl1pPr marL="457200" lvl="0" indent="-304800">
              <a:spcBef>
                <a:spcPts val="0"/>
              </a:spcBef>
              <a:spcAft>
                <a:spcPts val="0"/>
              </a:spcAft>
              <a:buClr>
                <a:schemeClr val="dk1"/>
              </a:buClr>
              <a:buSzPts val="1200"/>
              <a:buChar char="•"/>
              <a:defRPr sz="1200">
                <a:solidFill>
                  <a:schemeClr val="dk1"/>
                </a:solidFill>
              </a:defRPr>
            </a:lvl1pPr>
            <a:lvl2pPr marL="914400" lvl="1" indent="-304800">
              <a:spcBef>
                <a:spcPts val="1000"/>
              </a:spcBef>
              <a:spcAft>
                <a:spcPts val="0"/>
              </a:spcAft>
              <a:buClr>
                <a:schemeClr val="dk1"/>
              </a:buClr>
              <a:buSzPts val="1200"/>
              <a:buChar char="○"/>
              <a:defRPr sz="1200">
                <a:solidFill>
                  <a:schemeClr val="dk1"/>
                </a:solidFill>
              </a:defRPr>
            </a:lvl2pPr>
            <a:lvl3pPr marL="1371600" lvl="2" indent="-304800">
              <a:spcBef>
                <a:spcPts val="1000"/>
              </a:spcBef>
              <a:spcAft>
                <a:spcPts val="0"/>
              </a:spcAft>
              <a:buClr>
                <a:schemeClr val="dk1"/>
              </a:buClr>
              <a:buSzPts val="1200"/>
              <a:buChar char="■"/>
              <a:defRPr sz="1200">
                <a:solidFill>
                  <a:schemeClr val="dk1"/>
                </a:solidFill>
              </a:defRPr>
            </a:lvl3pPr>
            <a:lvl4pPr marL="1828800" lvl="3" indent="-304800">
              <a:spcBef>
                <a:spcPts val="1000"/>
              </a:spcBef>
              <a:spcAft>
                <a:spcPts val="0"/>
              </a:spcAft>
              <a:buClr>
                <a:schemeClr val="dk1"/>
              </a:buClr>
              <a:buSzPts val="1200"/>
              <a:buChar char="●"/>
              <a:defRPr sz="1200">
                <a:solidFill>
                  <a:schemeClr val="dk1"/>
                </a:solidFill>
              </a:defRPr>
            </a:lvl4pPr>
            <a:lvl5pPr marL="2286000" lvl="4" indent="-304800">
              <a:spcBef>
                <a:spcPts val="1000"/>
              </a:spcBef>
              <a:spcAft>
                <a:spcPts val="0"/>
              </a:spcAft>
              <a:buClr>
                <a:schemeClr val="dk1"/>
              </a:buClr>
              <a:buSzPts val="1200"/>
              <a:buChar char="○"/>
              <a:defRPr sz="1200">
                <a:solidFill>
                  <a:schemeClr val="dk1"/>
                </a:solidFill>
              </a:defRPr>
            </a:lvl5pPr>
            <a:lvl6pPr marL="2743200" lvl="5" indent="-304800">
              <a:spcBef>
                <a:spcPts val="1000"/>
              </a:spcBef>
              <a:spcAft>
                <a:spcPts val="0"/>
              </a:spcAft>
              <a:buClr>
                <a:schemeClr val="dk1"/>
              </a:buClr>
              <a:buSzPts val="1200"/>
              <a:buChar char="■"/>
              <a:defRPr sz="1200">
                <a:solidFill>
                  <a:schemeClr val="dk1"/>
                </a:solidFill>
              </a:defRPr>
            </a:lvl6pPr>
            <a:lvl7pPr marL="3200400" lvl="6" indent="-304800">
              <a:spcBef>
                <a:spcPts val="1000"/>
              </a:spcBef>
              <a:spcAft>
                <a:spcPts val="0"/>
              </a:spcAft>
              <a:buClr>
                <a:schemeClr val="dk1"/>
              </a:buClr>
              <a:buSzPts val="1200"/>
              <a:buChar char="●"/>
              <a:defRPr sz="1200">
                <a:solidFill>
                  <a:schemeClr val="dk1"/>
                </a:solidFill>
              </a:defRPr>
            </a:lvl7pPr>
            <a:lvl8pPr marL="3657600" lvl="7" indent="-304800">
              <a:spcBef>
                <a:spcPts val="1000"/>
              </a:spcBef>
              <a:spcAft>
                <a:spcPts val="0"/>
              </a:spcAft>
              <a:buClr>
                <a:schemeClr val="dk1"/>
              </a:buClr>
              <a:buSzPts val="1200"/>
              <a:buChar char="○"/>
              <a:defRPr sz="1200">
                <a:solidFill>
                  <a:schemeClr val="dk1"/>
                </a:solidFill>
              </a:defRPr>
            </a:lvl8pPr>
            <a:lvl9pPr marL="4114800" lvl="8" indent="-304800">
              <a:spcBef>
                <a:spcPts val="1000"/>
              </a:spcBef>
              <a:spcAft>
                <a:spcPts val="1000"/>
              </a:spcAft>
              <a:buClr>
                <a:schemeClr val="dk1"/>
              </a:buClr>
              <a:buSzPts val="1200"/>
              <a:buChar char="■"/>
              <a:defRPr sz="1200">
                <a:solidFill>
                  <a:schemeClr val="dk1"/>
                </a:solidFill>
              </a:defRPr>
            </a:lvl9pPr>
          </a:lstStyle>
          <a:p>
            <a:endParaRPr/>
          </a:p>
        </p:txBody>
      </p:sp>
    </p:spTree>
    <p:extLst>
      <p:ext uri="{BB962C8B-B14F-4D97-AF65-F5344CB8AC3E}">
        <p14:creationId xmlns:p14="http://schemas.microsoft.com/office/powerpoint/2010/main" val="3858409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39975"/>
            <a:ext cx="7772400" cy="1470025"/>
          </a:xfrm>
        </p:spPr>
        <p:txBody>
          <a:bodyPr/>
          <a:lstStyle>
            <a:lvl1pPr>
              <a:defRPr>
                <a:solidFill>
                  <a:srgbClr val="002D62"/>
                </a:solidFill>
                <a:latin typeface="Antonio" panose="02000503000000000000" pitchFamily="2"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EEEE2CE-DAD5-42AA-A215-2C2E6F4CF4CF}" type="datetimeFigureOut">
              <a:rPr lang="en-US" smtClean="0"/>
              <a:pPr/>
              <a:t>4/4/2024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16AF741-7A2C-440F-BC36-45261AD61CF0}" type="slidenum">
              <a:rPr lang="en-US" smtClean="0"/>
              <a:pPr/>
              <a:t>‹#›</a:t>
            </a:fld>
            <a:endParaRPr lang="en-US"/>
          </a:p>
        </p:txBody>
      </p:sp>
      <p:pic>
        <p:nvPicPr>
          <p:cNvPr id="7" name="Picture 6" descr="city-scape.png"/>
          <p:cNvPicPr>
            <a:picLocks noChangeAspect="1"/>
          </p:cNvPicPr>
          <p:nvPr/>
        </p:nvPicPr>
        <p:blipFill>
          <a:blip r:embed="rId2" cstate="print">
            <a:duotone>
              <a:schemeClr val="bg2">
                <a:shade val="45000"/>
                <a:satMod val="135000"/>
              </a:schemeClr>
              <a:prstClr val="white"/>
            </a:duotone>
          </a:blip>
          <a:stretch>
            <a:fillRect/>
          </a:stretch>
        </p:blipFill>
        <p:spPr>
          <a:xfrm>
            <a:off x="-17417" y="5427617"/>
            <a:ext cx="9459946" cy="1447800"/>
          </a:xfrm>
          <a:prstGeom prst="rect">
            <a:avLst/>
          </a:prstGeom>
        </p:spPr>
      </p:pic>
      <p:sp>
        <p:nvSpPr>
          <p:cNvPr id="10" name="TextBox 9"/>
          <p:cNvSpPr txBox="1"/>
          <p:nvPr/>
        </p:nvSpPr>
        <p:spPr>
          <a:xfrm>
            <a:off x="4191000" y="1143000"/>
            <a:ext cx="4343400" cy="707886"/>
          </a:xfrm>
          <a:prstGeom prst="rect">
            <a:avLst/>
          </a:prstGeom>
          <a:noFill/>
        </p:spPr>
        <p:txBody>
          <a:bodyPr wrap="square" rtlCol="0">
            <a:spAutoFit/>
          </a:bodyPr>
          <a:lstStyle/>
          <a:p>
            <a:pPr algn="l"/>
            <a:r>
              <a:rPr lang="en-US" sz="2000" i="1" dirty="0">
                <a:solidFill>
                  <a:srgbClr val="002D62"/>
                </a:solidFill>
              </a:rPr>
              <a:t>Growing Alabama’s Economy,</a:t>
            </a:r>
            <a:br>
              <a:rPr lang="en-US" sz="2000" i="1" dirty="0">
                <a:solidFill>
                  <a:srgbClr val="002D62"/>
                </a:solidFill>
              </a:rPr>
            </a:br>
            <a:r>
              <a:rPr lang="en-US" sz="2000" i="1" dirty="0">
                <a:solidFill>
                  <a:srgbClr val="002D62"/>
                </a:solidFill>
              </a:rPr>
              <a:t>One Small Business at a</a:t>
            </a:r>
            <a:r>
              <a:rPr lang="en-US" sz="2000" i="1" baseline="0" dirty="0">
                <a:solidFill>
                  <a:srgbClr val="002D62"/>
                </a:solidFill>
              </a:rPr>
              <a:t> Time</a:t>
            </a:r>
            <a:endParaRPr lang="en-US" sz="2000" i="1" dirty="0">
              <a:solidFill>
                <a:srgbClr val="002D62"/>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955544"/>
            <a:ext cx="1954187" cy="117805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0"/>
            <a:ext cx="9144000" cy="1197685"/>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400" y="5490033"/>
            <a:ext cx="1070478" cy="1338097"/>
          </a:xfrm>
          <a:prstGeom prst="rect">
            <a:avLst/>
          </a:prstGeom>
        </p:spPr>
      </p:pic>
      <p:sp>
        <p:nvSpPr>
          <p:cNvPr id="8" name="TextBox 7"/>
          <p:cNvSpPr txBox="1"/>
          <p:nvPr/>
        </p:nvSpPr>
        <p:spPr>
          <a:xfrm>
            <a:off x="21771" y="6656085"/>
            <a:ext cx="4222631" cy="230832"/>
          </a:xfrm>
          <a:prstGeom prst="rect">
            <a:avLst/>
          </a:prstGeom>
          <a:noFill/>
        </p:spPr>
        <p:txBody>
          <a:bodyPr wrap="none" rtlCol="0">
            <a:spAutoFit/>
          </a:bodyPr>
          <a:lstStyle/>
          <a:p>
            <a:r>
              <a:rPr lang="en-US" sz="900" i="1" dirty="0">
                <a:solidFill>
                  <a:schemeClr val="bg1"/>
                </a:solidFill>
              </a:rPr>
              <a:t>Funded in part by a cooperative agreement</a:t>
            </a:r>
            <a:r>
              <a:rPr lang="en-US" sz="900" i="1" baseline="0" dirty="0">
                <a:solidFill>
                  <a:schemeClr val="bg1"/>
                </a:solidFill>
              </a:rPr>
              <a:t> with the US Small Business Administration.</a:t>
            </a:r>
            <a:endParaRPr lang="en-US" sz="900" i="1" dirty="0">
              <a:solidFill>
                <a:schemeClr val="bg1"/>
              </a:solidFill>
            </a:endParaRPr>
          </a:p>
        </p:txBody>
      </p:sp>
      <p:pic>
        <p:nvPicPr>
          <p:cNvPr id="14" name="Picture 13" descr="city-scape.png"/>
          <p:cNvPicPr>
            <a:picLocks noChangeAspect="1"/>
          </p:cNvPicPr>
          <p:nvPr userDrawn="1"/>
        </p:nvPicPr>
        <p:blipFill>
          <a:blip r:embed="rId2" cstate="print">
            <a:duotone>
              <a:schemeClr val="bg2">
                <a:shade val="45000"/>
                <a:satMod val="135000"/>
              </a:schemeClr>
              <a:prstClr val="white"/>
            </a:duotone>
          </a:blip>
          <a:stretch>
            <a:fillRect/>
          </a:stretch>
        </p:blipFill>
        <p:spPr>
          <a:xfrm>
            <a:off x="-17417" y="5427617"/>
            <a:ext cx="9459946" cy="1447800"/>
          </a:xfrm>
          <a:prstGeom prst="rect">
            <a:avLst/>
          </a:prstGeom>
        </p:spPr>
      </p:pic>
      <p:sp>
        <p:nvSpPr>
          <p:cNvPr id="15" name="TextBox 14"/>
          <p:cNvSpPr txBox="1"/>
          <p:nvPr userDrawn="1"/>
        </p:nvSpPr>
        <p:spPr>
          <a:xfrm>
            <a:off x="4191000" y="1143000"/>
            <a:ext cx="4343400" cy="707886"/>
          </a:xfrm>
          <a:prstGeom prst="rect">
            <a:avLst/>
          </a:prstGeom>
          <a:noFill/>
        </p:spPr>
        <p:txBody>
          <a:bodyPr wrap="square" rtlCol="0">
            <a:spAutoFit/>
          </a:bodyPr>
          <a:lstStyle/>
          <a:p>
            <a:pPr algn="l"/>
            <a:r>
              <a:rPr lang="en-US" sz="2000" i="1" dirty="0">
                <a:solidFill>
                  <a:srgbClr val="002D62"/>
                </a:solidFill>
              </a:rPr>
              <a:t>Growing Alabama’s Economy,</a:t>
            </a:r>
            <a:br>
              <a:rPr lang="en-US" sz="2000" i="1" dirty="0">
                <a:solidFill>
                  <a:srgbClr val="002D62"/>
                </a:solidFill>
              </a:rPr>
            </a:br>
            <a:r>
              <a:rPr lang="en-US" sz="2000" i="1" dirty="0">
                <a:solidFill>
                  <a:srgbClr val="002D62"/>
                </a:solidFill>
              </a:rPr>
              <a:t>One Small Business at a</a:t>
            </a:r>
            <a:r>
              <a:rPr lang="en-US" sz="2000" i="1" baseline="0" dirty="0">
                <a:solidFill>
                  <a:srgbClr val="002D62"/>
                </a:solidFill>
              </a:rPr>
              <a:t> Time</a:t>
            </a:r>
            <a:endParaRPr lang="en-US" sz="2000" i="1" dirty="0">
              <a:solidFill>
                <a:srgbClr val="002D62"/>
              </a:solidFill>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955544"/>
            <a:ext cx="1954187" cy="1178056"/>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0" y="0"/>
            <a:ext cx="9144000" cy="1197685"/>
          </a:xfrm>
          <a:prstGeom prst="rect">
            <a:avLst/>
          </a:prstGeom>
        </p:spPr>
      </p:pic>
    </p:spTree>
    <p:extLst>
      <p:ext uri="{BB962C8B-B14F-4D97-AF65-F5344CB8AC3E}">
        <p14:creationId xmlns:p14="http://schemas.microsoft.com/office/powerpoint/2010/main" val="2417272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1" name="Picture 10" descr="cover-template.jpg"/>
          <p:cNvPicPr>
            <a:picLocks noChangeAspect="1"/>
          </p:cNvPicPr>
          <p:nvPr userDrawn="1"/>
        </p:nvPicPr>
        <p:blipFill>
          <a:blip r:embed="rId2" cstate="print"/>
          <a:stretch>
            <a:fillRect/>
          </a:stretch>
        </p:blipFill>
        <p:spPr>
          <a:xfrm>
            <a:off x="26068" y="0"/>
            <a:ext cx="9144000" cy="4724400"/>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94" y="146676"/>
            <a:ext cx="1878932" cy="1131949"/>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154016" y="-78"/>
            <a:ext cx="1016052" cy="1016052"/>
          </a:xfrm>
          <a:prstGeom prst="rect">
            <a:avLst/>
          </a:prstGeom>
        </p:spPr>
      </p:pic>
      <p:sp>
        <p:nvSpPr>
          <p:cNvPr id="2" name="Title 1"/>
          <p:cNvSpPr>
            <a:spLocks noGrp="1"/>
          </p:cNvSpPr>
          <p:nvPr>
            <p:ph type="ctrTitle"/>
          </p:nvPr>
        </p:nvSpPr>
        <p:spPr>
          <a:xfrm>
            <a:off x="4441371" y="612717"/>
            <a:ext cx="4191000" cy="1470025"/>
          </a:xfrm>
        </p:spPr>
        <p:txBody>
          <a:bodyPr/>
          <a:lstStyle>
            <a:lvl1pPr>
              <a:defRPr>
                <a:solidFill>
                  <a:schemeClr val="bg1"/>
                </a:solidFill>
                <a:latin typeface="Antonio" panose="02000503000000000000" pitchFamily="2" charset="0"/>
              </a:defRPr>
            </a:lvl1pPr>
          </a:lstStyle>
          <a:p>
            <a:r>
              <a:rPr lang="en-US"/>
              <a:t>Click to edit Master title style</a:t>
            </a:r>
            <a:endParaRPr lang="en-US" dirty="0"/>
          </a:p>
        </p:txBody>
      </p:sp>
      <p:sp>
        <p:nvSpPr>
          <p:cNvPr id="3" name="Subtitle 2"/>
          <p:cNvSpPr>
            <a:spLocks noGrp="1"/>
          </p:cNvSpPr>
          <p:nvPr>
            <p:ph type="subTitle" idx="1"/>
          </p:nvPr>
        </p:nvSpPr>
        <p:spPr>
          <a:xfrm>
            <a:off x="4441370" y="2184387"/>
            <a:ext cx="422067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8" name="TextBox 17"/>
          <p:cNvSpPr txBox="1"/>
          <p:nvPr/>
        </p:nvSpPr>
        <p:spPr>
          <a:xfrm>
            <a:off x="26068" y="6599764"/>
            <a:ext cx="2669320" cy="230832"/>
          </a:xfrm>
          <a:prstGeom prst="rect">
            <a:avLst/>
          </a:prstGeom>
          <a:noFill/>
        </p:spPr>
        <p:txBody>
          <a:bodyPr wrap="none" rtlCol="0">
            <a:spAutoFit/>
          </a:bodyPr>
          <a:lstStyle/>
          <a:p>
            <a:r>
              <a:rPr lang="en-US" sz="900" i="1" dirty="0">
                <a:solidFill>
                  <a:schemeClr val="bg1">
                    <a:lumMod val="50000"/>
                  </a:schemeClr>
                </a:solidFill>
              </a:rPr>
              <a:t>Funded in part by a cooperative agreement</a:t>
            </a:r>
            <a:r>
              <a:rPr lang="en-US" sz="900" i="1" baseline="0" dirty="0">
                <a:solidFill>
                  <a:schemeClr val="bg1">
                    <a:lumMod val="50000"/>
                  </a:schemeClr>
                </a:solidFill>
              </a:rPr>
              <a:t> with SBA.</a:t>
            </a:r>
            <a:endParaRPr lang="en-US" sz="900" i="1" dirty="0">
              <a:solidFill>
                <a:schemeClr val="bg1">
                  <a:lumMod val="50000"/>
                </a:schemeClr>
              </a:solidFill>
            </a:endParaRPr>
          </a:p>
        </p:txBody>
      </p:sp>
      <p:pic>
        <p:nvPicPr>
          <p:cNvPr id="10" name="Picture 9">
            <a:extLst>
              <a:ext uri="{FF2B5EF4-FFF2-40B4-BE49-F238E27FC236}">
                <a16:creationId xmlns:a16="http://schemas.microsoft.com/office/drawing/2014/main" id="{CDE9612E-C686-C7FC-CB19-FEB5E30A07E6}"/>
              </a:ext>
            </a:extLst>
          </p:cNvPr>
          <p:cNvPicPr>
            <a:picLocks noChangeAspect="1"/>
          </p:cNvPicPr>
          <p:nvPr userDrawn="1"/>
        </p:nvPicPr>
        <p:blipFill>
          <a:blip r:embed="rId5"/>
          <a:stretch>
            <a:fillRect/>
          </a:stretch>
        </p:blipFill>
        <p:spPr>
          <a:xfrm>
            <a:off x="6075845" y="4868131"/>
            <a:ext cx="3094223" cy="1269799"/>
          </a:xfrm>
          <a:prstGeom prst="rect">
            <a:avLst/>
          </a:prstGeom>
        </p:spPr>
      </p:pic>
      <p:pic>
        <p:nvPicPr>
          <p:cNvPr id="1026" name="Picture 2" descr="Franklin County Development Authority">
            <a:extLst>
              <a:ext uri="{FF2B5EF4-FFF2-40B4-BE49-F238E27FC236}">
                <a16:creationId xmlns:a16="http://schemas.microsoft.com/office/drawing/2014/main" id="{2B40EEC7-C1D5-E8DA-111B-50E7A41AD157}"/>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438108" y="5034760"/>
            <a:ext cx="3390900"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ANKLIN COUNTY PARTNERSHIP BANQUET ...">
            <a:extLst>
              <a:ext uri="{FF2B5EF4-FFF2-40B4-BE49-F238E27FC236}">
                <a16:creationId xmlns:a16="http://schemas.microsoft.com/office/drawing/2014/main" id="{BFF206F2-D646-518B-A84A-73D62932AD79}"/>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0183" y="4908370"/>
            <a:ext cx="1661089" cy="1595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722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descr="Light-Blue-Gradiated-Bkgd.png"/>
          <p:cNvPicPr>
            <a:picLocks noChangeAspect="1"/>
          </p:cNvPicPr>
          <p:nvPr/>
        </p:nvPicPr>
        <p:blipFill>
          <a:blip r:embed="rId2" cstate="print"/>
          <a:stretch>
            <a:fillRect/>
          </a:stretch>
        </p:blipFill>
        <p:spPr>
          <a:xfrm rot="5400000">
            <a:off x="1143000" y="-1143000"/>
            <a:ext cx="6858000" cy="9144000"/>
          </a:xfrm>
          <a:prstGeom prst="rect">
            <a:avLst/>
          </a:prstGeom>
        </p:spPr>
      </p:pic>
      <p:sp>
        <p:nvSpPr>
          <p:cNvPr id="2" name="Title 1"/>
          <p:cNvSpPr>
            <a:spLocks noGrp="1"/>
          </p:cNvSpPr>
          <p:nvPr>
            <p:ph type="title"/>
          </p:nvPr>
        </p:nvSpPr>
        <p:spPr>
          <a:xfrm>
            <a:off x="533400" y="274638"/>
            <a:ext cx="8001000" cy="1143000"/>
          </a:xfrm>
        </p:spPr>
        <p:txBody>
          <a:bodyPr/>
          <a:lstStyle>
            <a:lvl1pPr>
              <a:defRPr>
                <a:solidFill>
                  <a:srgbClr val="002D62"/>
                </a:solidFill>
                <a:latin typeface="Antonio" panose="02000503000000000000" pitchFamily="2" charset="0"/>
              </a:defRPr>
            </a:lvl1pPr>
          </a:lstStyle>
          <a:p>
            <a:r>
              <a:rPr lang="en-US"/>
              <a:t>Click to edit Master title style</a:t>
            </a:r>
            <a:endParaRPr lang="en-US" dirty="0"/>
          </a:p>
        </p:txBody>
      </p:sp>
      <p:sp>
        <p:nvSpPr>
          <p:cNvPr id="3" name="Content Placeholder 2"/>
          <p:cNvSpPr>
            <a:spLocks noGrp="1"/>
          </p:cNvSpPr>
          <p:nvPr>
            <p:ph idx="1"/>
          </p:nvPr>
        </p:nvSpPr>
        <p:spPr>
          <a:xfrm>
            <a:off x="533400" y="1600200"/>
            <a:ext cx="8001000" cy="4525963"/>
          </a:xfrm>
        </p:spPr>
        <p:txBody>
          <a:bodyPr/>
          <a:lstStyle>
            <a:lvl1pPr>
              <a:defRPr>
                <a:solidFill>
                  <a:srgbClr val="D11242"/>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Date Placeholder 3"/>
          <p:cNvSpPr txBox="1">
            <a:spLocks/>
          </p:cNvSpPr>
          <p:nvPr/>
        </p:nvSpPr>
        <p:spPr>
          <a:xfrm>
            <a:off x="1524000" y="6340475"/>
            <a:ext cx="3962400" cy="365125"/>
          </a:xfrm>
          <a:prstGeom prst="rect">
            <a:avLst/>
          </a:prstGeom>
        </p:spPr>
        <p:txBody>
          <a:bodyPr vert="horz" lIns="91440" tIns="45720" rIns="91440" bIns="45720" rtlCol="0" anchor="ctr"/>
          <a:lstStyle>
            <a:lvl1pPr algn="ctr">
              <a:defRPr/>
            </a:lvl1pPr>
          </a:lstStyle>
          <a:p>
            <a:pPr algn="l"/>
            <a:r>
              <a:rPr lang="en-US" sz="1200" i="1" dirty="0">
                <a:solidFill>
                  <a:srgbClr val="D11242"/>
                </a:solidFill>
              </a:rPr>
              <a:t>Growing Alabama’s Economy, One Small Business at a</a:t>
            </a:r>
            <a:r>
              <a:rPr lang="en-US" sz="1200" i="1" baseline="0" dirty="0">
                <a:solidFill>
                  <a:srgbClr val="D11242"/>
                </a:solidFill>
              </a:rPr>
              <a:t> Time</a:t>
            </a:r>
            <a:endParaRPr lang="en-US" sz="1200" i="1" dirty="0">
              <a:solidFill>
                <a:srgbClr val="D11242"/>
              </a:solidFill>
            </a:endParaRPr>
          </a:p>
        </p:txBody>
      </p:sp>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 y="6236432"/>
            <a:ext cx="838200" cy="50529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6468374"/>
            <a:ext cx="3744661" cy="38962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0200" y="6598150"/>
            <a:ext cx="3822290" cy="259850"/>
          </a:xfrm>
          <a:prstGeom prst="rect">
            <a:avLst/>
          </a:prstGeom>
        </p:spPr>
      </p:pic>
      <p:pic>
        <p:nvPicPr>
          <p:cNvPr id="10" name="Picture 9" descr="Light-Blue-Gradiated-Bkgd.png"/>
          <p:cNvPicPr>
            <a:picLocks noChangeAspect="1"/>
          </p:cNvPicPr>
          <p:nvPr userDrawn="1"/>
        </p:nvPicPr>
        <p:blipFill>
          <a:blip r:embed="rId2" cstate="print"/>
          <a:stretch>
            <a:fillRect/>
          </a:stretch>
        </p:blipFill>
        <p:spPr>
          <a:xfrm rot="5400000">
            <a:off x="1143000" y="-1143000"/>
            <a:ext cx="6858000" cy="9144000"/>
          </a:xfrm>
          <a:prstGeom prst="rect">
            <a:avLst/>
          </a:prstGeom>
        </p:spPr>
      </p:pic>
      <p:sp>
        <p:nvSpPr>
          <p:cNvPr id="12" name="Date Placeholder 3"/>
          <p:cNvSpPr txBox="1">
            <a:spLocks/>
          </p:cNvSpPr>
          <p:nvPr userDrawn="1"/>
        </p:nvSpPr>
        <p:spPr>
          <a:xfrm>
            <a:off x="1524000" y="6340475"/>
            <a:ext cx="3962400" cy="365125"/>
          </a:xfrm>
          <a:prstGeom prst="rect">
            <a:avLst/>
          </a:prstGeom>
        </p:spPr>
        <p:txBody>
          <a:bodyPr vert="horz" lIns="91440" tIns="45720" rIns="91440" bIns="45720" rtlCol="0" anchor="ctr"/>
          <a:lstStyle>
            <a:lvl1pPr algn="ctr">
              <a:defRPr/>
            </a:lvl1pPr>
          </a:lstStyle>
          <a:p>
            <a:pPr algn="l"/>
            <a:r>
              <a:rPr lang="en-US" sz="1200" i="1" dirty="0">
                <a:solidFill>
                  <a:srgbClr val="D11242"/>
                </a:solidFill>
              </a:rPr>
              <a:t>Growing Alabama’s Economy, One Small Business at a</a:t>
            </a:r>
            <a:r>
              <a:rPr lang="en-US" sz="1200" i="1" baseline="0" dirty="0">
                <a:solidFill>
                  <a:srgbClr val="D11242"/>
                </a:solidFill>
              </a:rPr>
              <a:t> Time</a:t>
            </a:r>
            <a:endParaRPr lang="en-US" sz="1200" i="1" dirty="0">
              <a:solidFill>
                <a:srgbClr val="D11242"/>
              </a:solidFill>
            </a:endParaRPr>
          </a:p>
        </p:txBody>
      </p:sp>
      <p:pic>
        <p:nvPicPr>
          <p:cNvPr id="13" name="Picture 12"/>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 y="6236432"/>
            <a:ext cx="838200" cy="505298"/>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10200" y="6468374"/>
            <a:ext cx="3744661" cy="389626"/>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00200" y="6598150"/>
            <a:ext cx="3822290" cy="259850"/>
          </a:xfrm>
          <a:prstGeom prst="rect">
            <a:avLst/>
          </a:prstGeom>
        </p:spPr>
      </p:pic>
    </p:spTree>
    <p:extLst>
      <p:ext uri="{BB962C8B-B14F-4D97-AF65-F5344CB8AC3E}">
        <p14:creationId xmlns:p14="http://schemas.microsoft.com/office/powerpoint/2010/main" val="51148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10" name="Content Placeholder 3" descr="Star-Partial-screen-web.jpg"/>
          <p:cNvPicPr>
            <a:picLocks noChangeAspect="1"/>
          </p:cNvPicPr>
          <p:nvPr/>
        </p:nvPicPr>
        <p:blipFill>
          <a:blip r:embed="rId2" cstate="print"/>
          <a:stretch>
            <a:fillRect/>
          </a:stretch>
        </p:blipFill>
        <p:spPr>
          <a:xfrm>
            <a:off x="1905000" y="0"/>
            <a:ext cx="7126283" cy="6858000"/>
          </a:xfrm>
          <a:prstGeom prst="rect">
            <a:avLst/>
          </a:prstGeom>
        </p:spPr>
      </p:pic>
      <p:sp>
        <p:nvSpPr>
          <p:cNvPr id="2" name="Title 1"/>
          <p:cNvSpPr>
            <a:spLocks noGrp="1"/>
          </p:cNvSpPr>
          <p:nvPr>
            <p:ph type="title"/>
          </p:nvPr>
        </p:nvSpPr>
        <p:spPr>
          <a:xfrm>
            <a:off x="533400" y="274638"/>
            <a:ext cx="8001000" cy="1143000"/>
          </a:xfrm>
        </p:spPr>
        <p:txBody>
          <a:bodyPr/>
          <a:lstStyle>
            <a:lvl1pPr>
              <a:defRPr>
                <a:solidFill>
                  <a:srgbClr val="002D62"/>
                </a:solidFill>
                <a:latin typeface="Antonio" panose="02000503000000000000" pitchFamily="2" charset="0"/>
              </a:defRPr>
            </a:lvl1pPr>
          </a:lstStyle>
          <a:p>
            <a:r>
              <a:rPr lang="en-US"/>
              <a:t>Click to edit Master title style</a:t>
            </a:r>
            <a:endParaRPr lang="en-US" dirty="0"/>
          </a:p>
        </p:txBody>
      </p:sp>
      <p:sp>
        <p:nvSpPr>
          <p:cNvPr id="3" name="Content Placeholder 2"/>
          <p:cNvSpPr>
            <a:spLocks noGrp="1"/>
          </p:cNvSpPr>
          <p:nvPr>
            <p:ph idx="1"/>
          </p:nvPr>
        </p:nvSpPr>
        <p:spPr>
          <a:xfrm>
            <a:off x="533400" y="1600200"/>
            <a:ext cx="8001000" cy="4525963"/>
          </a:xfrm>
        </p:spPr>
        <p:txBody>
          <a:bodyPr/>
          <a:lstStyle>
            <a:lvl1pPr>
              <a:defRPr>
                <a:solidFill>
                  <a:srgbClr val="D11242"/>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 y="6236432"/>
            <a:ext cx="838200" cy="505298"/>
          </a:xfrm>
          <a:prstGeom prst="rect">
            <a:avLst/>
          </a:prstGeom>
        </p:spPr>
      </p:pic>
    </p:spTree>
    <p:extLst>
      <p:ext uri="{BB962C8B-B14F-4D97-AF65-F5344CB8AC3E}">
        <p14:creationId xmlns:p14="http://schemas.microsoft.com/office/powerpoint/2010/main" val="2472777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6" name="Content Placeholder 4" descr="Blue-Star-Header.jpg"/>
          <p:cNvPicPr>
            <a:picLocks noChangeAspect="1"/>
          </p:cNvPicPr>
          <p:nvPr/>
        </p:nvPicPr>
        <p:blipFill>
          <a:blip r:embed="rId2" cstate="print"/>
          <a:stretch>
            <a:fillRect/>
          </a:stretch>
        </p:blipFill>
        <p:spPr>
          <a:xfrm>
            <a:off x="457200" y="153877"/>
            <a:ext cx="8229600" cy="135537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flipH="1">
            <a:off x="457200" y="153877"/>
            <a:ext cx="601565" cy="601565"/>
          </a:xfrm>
          <a:prstGeom prst="rect">
            <a:avLst/>
          </a:prstGeom>
        </p:spPr>
      </p:pic>
      <p:sp>
        <p:nvSpPr>
          <p:cNvPr id="2" name="Title 1"/>
          <p:cNvSpPr>
            <a:spLocks noGrp="1"/>
          </p:cNvSpPr>
          <p:nvPr>
            <p:ph type="title"/>
          </p:nvPr>
        </p:nvSpPr>
        <p:spPr>
          <a:xfrm>
            <a:off x="533400" y="274638"/>
            <a:ext cx="8001000" cy="1143000"/>
          </a:xfrm>
        </p:spPr>
        <p:txBody>
          <a:bodyPr/>
          <a:lstStyle>
            <a:lvl1pPr algn="ctr">
              <a:defRPr>
                <a:solidFill>
                  <a:schemeClr val="bg1"/>
                </a:solidFill>
                <a:latin typeface="Antonio" panose="02000503000000000000" pitchFamily="2" charset="0"/>
              </a:defRPr>
            </a:lvl1pPr>
          </a:lstStyle>
          <a:p>
            <a:r>
              <a:rPr lang="en-US"/>
              <a:t>Click to edit Master title style</a:t>
            </a:r>
            <a:endParaRPr lang="en-US" dirty="0"/>
          </a:p>
        </p:txBody>
      </p:sp>
      <p:sp>
        <p:nvSpPr>
          <p:cNvPr id="3" name="Content Placeholder 2"/>
          <p:cNvSpPr>
            <a:spLocks noGrp="1"/>
          </p:cNvSpPr>
          <p:nvPr>
            <p:ph idx="1"/>
          </p:nvPr>
        </p:nvSpPr>
        <p:spPr>
          <a:xfrm>
            <a:off x="533400" y="1600200"/>
            <a:ext cx="8001000" cy="4525963"/>
          </a:xfrm>
        </p:spPr>
        <p:txBody>
          <a:bodyPr/>
          <a:lstStyle>
            <a:lvl1pPr>
              <a:defRPr>
                <a:solidFill>
                  <a:srgbClr val="D11242"/>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29180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10" name="Content Placeholder 11" descr="partial-star-blue-background.jpg"/>
          <p:cNvPicPr>
            <a:picLocks noChangeAspect="1"/>
          </p:cNvPicPr>
          <p:nvPr/>
        </p:nvPicPr>
        <p:blipFill>
          <a:blip r:embed="rId2" cstate="print"/>
          <a:stretch>
            <a:fillRect/>
          </a:stretch>
        </p:blipFill>
        <p:spPr>
          <a:xfrm>
            <a:off x="0" y="0"/>
            <a:ext cx="9144001" cy="68580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154016" y="-78"/>
            <a:ext cx="1016052" cy="1016052"/>
          </a:xfrm>
          <a:prstGeom prst="rect">
            <a:avLst/>
          </a:prstGeom>
        </p:spPr>
      </p:pic>
      <p:sp>
        <p:nvSpPr>
          <p:cNvPr id="2" name="Title 1"/>
          <p:cNvSpPr>
            <a:spLocks noGrp="1"/>
          </p:cNvSpPr>
          <p:nvPr>
            <p:ph type="title"/>
          </p:nvPr>
        </p:nvSpPr>
        <p:spPr>
          <a:xfrm>
            <a:off x="533400" y="274638"/>
            <a:ext cx="8001000" cy="1143000"/>
          </a:xfrm>
        </p:spPr>
        <p:txBody>
          <a:bodyPr/>
          <a:lstStyle>
            <a:lvl1pPr>
              <a:defRPr>
                <a:solidFill>
                  <a:schemeClr val="bg1"/>
                </a:solidFill>
                <a:latin typeface="Antonio" panose="02000503000000000000" pitchFamily="2" charset="0"/>
              </a:defRPr>
            </a:lvl1pPr>
          </a:lstStyle>
          <a:p>
            <a:r>
              <a:rPr lang="en-US"/>
              <a:t>Click to edit Master title style</a:t>
            </a:r>
            <a:endParaRPr lang="en-US" dirty="0"/>
          </a:p>
        </p:txBody>
      </p:sp>
      <p:sp>
        <p:nvSpPr>
          <p:cNvPr id="3" name="Content Placeholder 2"/>
          <p:cNvSpPr>
            <a:spLocks noGrp="1"/>
          </p:cNvSpPr>
          <p:nvPr>
            <p:ph idx="1"/>
          </p:nvPr>
        </p:nvSpPr>
        <p:spPr>
          <a:xfrm>
            <a:off x="533400" y="1600200"/>
            <a:ext cx="8001000" cy="4525963"/>
          </a:xfrm>
        </p:spPr>
        <p:txBody>
          <a:bodyPr/>
          <a:lstStyle>
            <a:lvl1pPr>
              <a:defRPr>
                <a:solidFill>
                  <a:srgbClr val="D1124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Date Placeholder 3"/>
          <p:cNvSpPr txBox="1">
            <a:spLocks/>
          </p:cNvSpPr>
          <p:nvPr/>
        </p:nvSpPr>
        <p:spPr>
          <a:xfrm>
            <a:off x="5181600" y="6394337"/>
            <a:ext cx="3962400" cy="365125"/>
          </a:xfrm>
          <a:prstGeom prst="rect">
            <a:avLst/>
          </a:prstGeom>
        </p:spPr>
        <p:txBody>
          <a:bodyPr vert="horz" lIns="91440" tIns="45720" rIns="91440" bIns="45720" rtlCol="0" anchor="ctr"/>
          <a:lstStyle>
            <a:lvl1pPr algn="ctr">
              <a:defRPr/>
            </a:lvl1pPr>
          </a:lstStyle>
          <a:p>
            <a:pPr algn="l"/>
            <a:r>
              <a:rPr lang="en-US" sz="1200" i="1" dirty="0">
                <a:solidFill>
                  <a:srgbClr val="D11242"/>
                </a:solidFill>
              </a:rPr>
              <a:t>Growing Alabama’s Economy, One Small Business at a</a:t>
            </a:r>
            <a:r>
              <a:rPr lang="en-US" sz="1200" i="1" baseline="0" dirty="0">
                <a:solidFill>
                  <a:srgbClr val="D11242"/>
                </a:solidFill>
              </a:rPr>
              <a:t> Time</a:t>
            </a:r>
            <a:endParaRPr lang="en-US" sz="1200" i="1" dirty="0">
              <a:solidFill>
                <a:srgbClr val="D11242"/>
              </a:solidFill>
            </a:endParaRPr>
          </a:p>
        </p:txBody>
      </p:sp>
    </p:spTree>
    <p:extLst>
      <p:ext uri="{BB962C8B-B14F-4D97-AF65-F5344CB8AC3E}">
        <p14:creationId xmlns:p14="http://schemas.microsoft.com/office/powerpoint/2010/main" val="796553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3" name="Picture 12" descr="Light-Blue-Star-Rotated.png"/>
          <p:cNvPicPr>
            <a:picLocks noChangeAspect="1"/>
          </p:cNvPicPr>
          <p:nvPr/>
        </p:nvPicPr>
        <p:blipFill>
          <a:blip r:embed="rId2" cstate="print"/>
          <a:stretch>
            <a:fillRect/>
          </a:stretch>
        </p:blipFill>
        <p:spPr>
          <a:xfrm rot="4440755">
            <a:off x="-2367568" y="1298859"/>
            <a:ext cx="6105710" cy="4115274"/>
          </a:xfrm>
          <a:prstGeom prst="rect">
            <a:avLst/>
          </a:prstGeom>
        </p:spPr>
      </p:pic>
      <p:sp>
        <p:nvSpPr>
          <p:cNvPr id="2" name="Title 1"/>
          <p:cNvSpPr>
            <a:spLocks noGrp="1"/>
          </p:cNvSpPr>
          <p:nvPr>
            <p:ph type="title"/>
          </p:nvPr>
        </p:nvSpPr>
        <p:spPr/>
        <p:txBody>
          <a:bodyPr/>
          <a:lstStyle>
            <a:lvl1pPr algn="l">
              <a:defRPr>
                <a:solidFill>
                  <a:srgbClr val="002D62"/>
                </a:solidFill>
                <a:latin typeface="Antonio" panose="02000503000000000000" pitchFamily="2" charset="0"/>
              </a:defRPr>
            </a:lvl1pPr>
          </a:lstStyle>
          <a:p>
            <a:r>
              <a:rPr lang="en-US"/>
              <a:t>Click to edit Master title style</a:t>
            </a:r>
            <a:endParaRPr lang="en-US" dirty="0"/>
          </a:p>
        </p:txBody>
      </p:sp>
      <p:sp>
        <p:nvSpPr>
          <p:cNvPr id="3" name="Content Placeholder 2"/>
          <p:cNvSpPr>
            <a:spLocks noGrp="1"/>
          </p:cNvSpPr>
          <p:nvPr>
            <p:ph idx="1"/>
          </p:nvPr>
        </p:nvSpPr>
        <p:spPr>
          <a:xfrm>
            <a:off x="1600200" y="1600200"/>
            <a:ext cx="7086600" cy="4525963"/>
          </a:xfrm>
        </p:spPr>
        <p:txBody>
          <a:bodyPr/>
          <a:lstStyle>
            <a:lvl1pPr>
              <a:defRPr>
                <a:solidFill>
                  <a:srgbClr val="D11242"/>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 y="6236432"/>
            <a:ext cx="838200" cy="505298"/>
          </a:xfrm>
          <a:prstGeom prst="rect">
            <a:avLst/>
          </a:prstGeom>
        </p:spPr>
      </p:pic>
      <p:sp>
        <p:nvSpPr>
          <p:cNvPr id="11" name="Date Placeholder 3"/>
          <p:cNvSpPr txBox="1">
            <a:spLocks/>
          </p:cNvSpPr>
          <p:nvPr/>
        </p:nvSpPr>
        <p:spPr>
          <a:xfrm>
            <a:off x="1524000" y="6340475"/>
            <a:ext cx="3962400" cy="365125"/>
          </a:xfrm>
          <a:prstGeom prst="rect">
            <a:avLst/>
          </a:prstGeom>
        </p:spPr>
        <p:txBody>
          <a:bodyPr vert="horz" lIns="91440" tIns="45720" rIns="91440" bIns="45720" rtlCol="0" anchor="ctr"/>
          <a:lstStyle>
            <a:lvl1pPr algn="ctr">
              <a:defRPr/>
            </a:lvl1pPr>
          </a:lstStyle>
          <a:p>
            <a:pPr algn="l"/>
            <a:r>
              <a:rPr lang="en-US" sz="1200" i="1" dirty="0">
                <a:solidFill>
                  <a:srgbClr val="D11242"/>
                </a:solidFill>
              </a:rPr>
              <a:t>Growing Alabama’s Economy, One Small Business at a</a:t>
            </a:r>
            <a:r>
              <a:rPr lang="en-US" sz="1200" i="1" baseline="0" dirty="0">
                <a:solidFill>
                  <a:srgbClr val="D11242"/>
                </a:solidFill>
              </a:rPr>
              <a:t> Time</a:t>
            </a:r>
            <a:endParaRPr lang="en-US" sz="1200" i="1" dirty="0">
              <a:solidFill>
                <a:srgbClr val="D11242"/>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7257"/>
            <a:ext cx="9144000" cy="28189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8534400" y="-7257"/>
            <a:ext cx="609600" cy="609600"/>
          </a:xfrm>
          <a:prstGeom prst="rect">
            <a:avLst/>
          </a:prstGeom>
        </p:spPr>
      </p:pic>
      <p:pic>
        <p:nvPicPr>
          <p:cNvPr id="12" name="Picture 11" descr="Light-Blue-Star-Rotated.png"/>
          <p:cNvPicPr>
            <a:picLocks noChangeAspect="1"/>
          </p:cNvPicPr>
          <p:nvPr userDrawn="1"/>
        </p:nvPicPr>
        <p:blipFill>
          <a:blip r:embed="rId2" cstate="print"/>
          <a:stretch>
            <a:fillRect/>
          </a:stretch>
        </p:blipFill>
        <p:spPr>
          <a:xfrm rot="4440755">
            <a:off x="-2367568" y="1298859"/>
            <a:ext cx="6105710" cy="4115274"/>
          </a:xfrm>
          <a:prstGeom prst="rect">
            <a:avLst/>
          </a:prstGeom>
        </p:spPr>
      </p:pic>
      <p:pic>
        <p:nvPicPr>
          <p:cNvPr id="14" name="Picture 13"/>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 y="6236432"/>
            <a:ext cx="838200" cy="505298"/>
          </a:xfrm>
          <a:prstGeom prst="rect">
            <a:avLst/>
          </a:prstGeom>
        </p:spPr>
      </p:pic>
      <p:sp>
        <p:nvSpPr>
          <p:cNvPr id="15" name="Date Placeholder 3"/>
          <p:cNvSpPr txBox="1">
            <a:spLocks/>
          </p:cNvSpPr>
          <p:nvPr userDrawn="1"/>
        </p:nvSpPr>
        <p:spPr>
          <a:xfrm>
            <a:off x="1524000" y="6340475"/>
            <a:ext cx="3962400" cy="365125"/>
          </a:xfrm>
          <a:prstGeom prst="rect">
            <a:avLst/>
          </a:prstGeom>
        </p:spPr>
        <p:txBody>
          <a:bodyPr vert="horz" lIns="91440" tIns="45720" rIns="91440" bIns="45720" rtlCol="0" anchor="ctr"/>
          <a:lstStyle>
            <a:lvl1pPr algn="ctr">
              <a:defRPr/>
            </a:lvl1pPr>
          </a:lstStyle>
          <a:p>
            <a:pPr algn="l"/>
            <a:r>
              <a:rPr lang="en-US" sz="1200" i="1" dirty="0">
                <a:solidFill>
                  <a:srgbClr val="D11242"/>
                </a:solidFill>
              </a:rPr>
              <a:t>Growing Alabama’s Economy, One Small Business at a</a:t>
            </a:r>
            <a:r>
              <a:rPr lang="en-US" sz="1200" i="1" baseline="0" dirty="0">
                <a:solidFill>
                  <a:srgbClr val="D11242"/>
                </a:solidFill>
              </a:rPr>
              <a:t> Time</a:t>
            </a:r>
            <a:endParaRPr lang="en-US" sz="1200" i="1" dirty="0">
              <a:solidFill>
                <a:srgbClr val="D11242"/>
              </a:solidFill>
            </a:endParaRPr>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257"/>
            <a:ext cx="9144000" cy="281895"/>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8534400" y="-7257"/>
            <a:ext cx="609600" cy="609600"/>
          </a:xfrm>
          <a:prstGeom prst="rect">
            <a:avLst/>
          </a:prstGeom>
        </p:spPr>
      </p:pic>
    </p:spTree>
    <p:extLst>
      <p:ext uri="{BB962C8B-B14F-4D97-AF65-F5344CB8AC3E}">
        <p14:creationId xmlns:p14="http://schemas.microsoft.com/office/powerpoint/2010/main" val="1536943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descr="Light-Blue-Gradiated-Bkgd.png"/>
          <p:cNvPicPr>
            <a:picLocks noChangeAspect="1"/>
          </p:cNvPicPr>
          <p:nvPr userDrawn="1"/>
        </p:nvPicPr>
        <p:blipFill>
          <a:blip r:embed="rId2" cstate="print"/>
          <a:stretch>
            <a:fillRect/>
          </a:stretch>
        </p:blipFill>
        <p:spPr>
          <a:xfrm rot="5400000">
            <a:off x="1143000" y="-1143000"/>
            <a:ext cx="6858000" cy="9144000"/>
          </a:xfrm>
          <a:prstGeom prst="rect">
            <a:avLst/>
          </a:prstGeom>
        </p:spPr>
      </p:pic>
      <p:sp>
        <p:nvSpPr>
          <p:cNvPr id="2" name="Title 1"/>
          <p:cNvSpPr>
            <a:spLocks noGrp="1"/>
          </p:cNvSpPr>
          <p:nvPr>
            <p:ph type="title"/>
          </p:nvPr>
        </p:nvSpPr>
        <p:spPr>
          <a:xfrm>
            <a:off x="533400" y="274638"/>
            <a:ext cx="8001000" cy="1143000"/>
          </a:xfrm>
        </p:spPr>
        <p:txBody>
          <a:bodyPr/>
          <a:lstStyle>
            <a:lvl1pPr>
              <a:defRPr>
                <a:solidFill>
                  <a:srgbClr val="002D62"/>
                </a:solidFill>
                <a:latin typeface="Antonio" panose="02000503000000000000" pitchFamily="2" charset="0"/>
              </a:defRPr>
            </a:lvl1pPr>
          </a:lstStyle>
          <a:p>
            <a:r>
              <a:rPr lang="en-US"/>
              <a:t>Click to edit Master title style</a:t>
            </a:r>
            <a:endParaRPr lang="en-US" dirty="0"/>
          </a:p>
        </p:txBody>
      </p:sp>
      <p:sp>
        <p:nvSpPr>
          <p:cNvPr id="3" name="Content Placeholder 2"/>
          <p:cNvSpPr>
            <a:spLocks noGrp="1"/>
          </p:cNvSpPr>
          <p:nvPr>
            <p:ph idx="1"/>
          </p:nvPr>
        </p:nvSpPr>
        <p:spPr>
          <a:xfrm>
            <a:off x="533400" y="1600200"/>
            <a:ext cx="8001000" cy="4525963"/>
          </a:xfrm>
        </p:spPr>
        <p:txBody>
          <a:bodyPr/>
          <a:lstStyle>
            <a:lvl1pPr>
              <a:defRPr>
                <a:solidFill>
                  <a:srgbClr val="D1124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Date Placeholder 3"/>
          <p:cNvSpPr txBox="1">
            <a:spLocks/>
          </p:cNvSpPr>
          <p:nvPr userDrawn="1"/>
        </p:nvSpPr>
        <p:spPr>
          <a:xfrm>
            <a:off x="1524000" y="6340475"/>
            <a:ext cx="3962400" cy="365125"/>
          </a:xfrm>
          <a:prstGeom prst="rect">
            <a:avLst/>
          </a:prstGeom>
        </p:spPr>
        <p:txBody>
          <a:bodyPr vert="horz" lIns="91440" tIns="45720" rIns="91440" bIns="45720" rtlCol="0" anchor="ctr"/>
          <a:lstStyle>
            <a:lvl1pPr algn="ctr">
              <a:defRPr/>
            </a:lvl1pPr>
          </a:lstStyle>
          <a:p>
            <a:pPr algn="l"/>
            <a:r>
              <a:rPr lang="en-US" sz="1200" i="1" dirty="0">
                <a:solidFill>
                  <a:srgbClr val="D11242"/>
                </a:solidFill>
              </a:rPr>
              <a:t>Growing Alabama’s Economy, One Small Business at a</a:t>
            </a:r>
            <a:r>
              <a:rPr lang="en-US" sz="1200" i="1" baseline="0" dirty="0">
                <a:solidFill>
                  <a:srgbClr val="D11242"/>
                </a:solidFill>
              </a:rPr>
              <a:t> Time</a:t>
            </a:r>
            <a:endParaRPr lang="en-US" sz="1200" i="1" dirty="0">
              <a:solidFill>
                <a:srgbClr val="D11242"/>
              </a:solidFill>
            </a:endParaRPr>
          </a:p>
        </p:txBody>
      </p:sp>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 y="6236432"/>
            <a:ext cx="838200" cy="505298"/>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10200" y="6468374"/>
            <a:ext cx="3744661" cy="389626"/>
          </a:xfrm>
          <a:prstGeom prst="rect">
            <a:avLst/>
          </a:prstGeom>
        </p:spPr>
      </p:pic>
      <p:pic>
        <p:nvPicPr>
          <p:cNvPr id="6"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00200" y="6598150"/>
            <a:ext cx="3822290" cy="25985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2D62"/>
                </a:solidFill>
                <a:latin typeface="Antonio" panose="02000503000000000000" pitchFamily="2" charset="0"/>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19768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905451"/>
            <a:ext cx="9129486" cy="952549"/>
          </a:xfrm>
          <a:prstGeom prst="rect">
            <a:avLst/>
          </a:prstGeom>
        </p:spPr>
      </p:pic>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9768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5905451"/>
            <a:ext cx="9129486" cy="952549"/>
          </a:xfrm>
          <a:prstGeom prst="rect">
            <a:avLst/>
          </a:prstGeom>
        </p:spPr>
      </p:pic>
    </p:spTree>
    <p:extLst>
      <p:ext uri="{BB962C8B-B14F-4D97-AF65-F5344CB8AC3E}">
        <p14:creationId xmlns:p14="http://schemas.microsoft.com/office/powerpoint/2010/main" val="3009383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solidFill>
            <a:srgbClr val="E0E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rgbClr val="002D62"/>
                </a:solidFill>
                <a:latin typeface="Antonio" panose="02000503000000000000" pitchFamily="2" charset="0"/>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D1124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D1124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EEEE2CE-DAD5-42AA-A215-2C2E6F4CF4CF}" type="datetimeFigureOut">
              <a:rPr lang="en-US" smtClean="0"/>
              <a:pPr/>
              <a:t>4/4/2024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16AF741-7A2C-440F-BC36-45261AD61CF0}" type="slidenum">
              <a:rPr lang="en-US" smtClean="0"/>
              <a:pPr/>
              <a:t>‹#›</a:t>
            </a:fld>
            <a:endParaRPr lang="en-US"/>
          </a:p>
        </p:txBody>
      </p:sp>
      <p:pic>
        <p:nvPicPr>
          <p:cNvPr id="10" name="Picture 9" descr="city-scape.png"/>
          <p:cNvPicPr>
            <a:picLocks noChangeAspect="1"/>
          </p:cNvPicPr>
          <p:nvPr/>
        </p:nvPicPr>
        <p:blipFill>
          <a:blip r:embed="rId2" cstate="print">
            <a:duotone>
              <a:schemeClr val="bg2">
                <a:shade val="45000"/>
                <a:satMod val="135000"/>
              </a:schemeClr>
              <a:prstClr val="white"/>
            </a:duotone>
          </a:blip>
          <a:stretch>
            <a:fillRect/>
          </a:stretch>
        </p:blipFill>
        <p:spPr>
          <a:xfrm>
            <a:off x="-17417" y="5427617"/>
            <a:ext cx="9459946" cy="1447800"/>
          </a:xfrm>
          <a:prstGeom prst="rect">
            <a:avLst/>
          </a:prstGeom>
        </p:spPr>
      </p:pic>
      <p:sp>
        <p:nvSpPr>
          <p:cNvPr id="12" name="Rectangle 11"/>
          <p:cNvSpPr/>
          <p:nvPr userDrawn="1"/>
        </p:nvSpPr>
        <p:spPr>
          <a:xfrm>
            <a:off x="0" y="0"/>
            <a:ext cx="9144000" cy="6858000"/>
          </a:xfrm>
          <a:prstGeom prst="rect">
            <a:avLst/>
          </a:prstGeom>
          <a:solidFill>
            <a:srgbClr val="E0E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ity-scape.png"/>
          <p:cNvPicPr>
            <a:picLocks noChangeAspect="1"/>
          </p:cNvPicPr>
          <p:nvPr userDrawn="1"/>
        </p:nvPicPr>
        <p:blipFill>
          <a:blip r:embed="rId2" cstate="print">
            <a:duotone>
              <a:schemeClr val="bg2">
                <a:shade val="45000"/>
                <a:satMod val="135000"/>
              </a:schemeClr>
              <a:prstClr val="white"/>
            </a:duotone>
          </a:blip>
          <a:stretch>
            <a:fillRect/>
          </a:stretch>
        </p:blipFill>
        <p:spPr>
          <a:xfrm>
            <a:off x="-17417" y="5427617"/>
            <a:ext cx="9459946" cy="1447800"/>
          </a:xfrm>
          <a:prstGeom prst="rect">
            <a:avLst/>
          </a:prstGeom>
        </p:spPr>
      </p:pic>
    </p:spTree>
    <p:extLst>
      <p:ext uri="{BB962C8B-B14F-4D97-AF65-F5344CB8AC3E}">
        <p14:creationId xmlns:p14="http://schemas.microsoft.com/office/powerpoint/2010/main" val="3504173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Only">
    <p:bg>
      <p:bgPr>
        <a:solidFill>
          <a:srgbClr val="002D6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Antonio" panose="02000503000000000000" pitchFamily="2" charset="0"/>
              </a:defRPr>
            </a:lvl1pPr>
          </a:lstStyle>
          <a:p>
            <a:r>
              <a:rPr lang="en-US"/>
              <a:t>Click to edit Master title style</a:t>
            </a:r>
            <a:endParaRPr lang="en-US" dirty="0"/>
          </a:p>
        </p:txBody>
      </p:sp>
      <p:pic>
        <p:nvPicPr>
          <p:cNvPr id="11" name="Picture 10" descr="Light-Blue-Star-Rotated.png"/>
          <p:cNvPicPr>
            <a:picLocks noChangeAspect="1"/>
          </p:cNvPicPr>
          <p:nvPr/>
        </p:nvPicPr>
        <p:blipFill>
          <a:blip r:embed="rId2" cstate="print"/>
          <a:stretch>
            <a:fillRect/>
          </a:stretch>
        </p:blipFill>
        <p:spPr>
          <a:xfrm rot="4440755">
            <a:off x="-2367568" y="1298859"/>
            <a:ext cx="6105710" cy="4115274"/>
          </a:xfrm>
          <a:prstGeom prst="rect">
            <a:avLst/>
          </a:prstGeom>
        </p:spPr>
      </p:pic>
      <p:sp>
        <p:nvSpPr>
          <p:cNvPr id="12" name="Content Placeholder 2"/>
          <p:cNvSpPr>
            <a:spLocks noGrp="1"/>
          </p:cNvSpPr>
          <p:nvPr>
            <p:ph idx="1"/>
          </p:nvPr>
        </p:nvSpPr>
        <p:spPr>
          <a:xfrm>
            <a:off x="2133600" y="1600200"/>
            <a:ext cx="65532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Light-Blue-Star-Rotated.png"/>
          <p:cNvPicPr>
            <a:picLocks noChangeAspect="1"/>
          </p:cNvPicPr>
          <p:nvPr userDrawn="1"/>
        </p:nvPicPr>
        <p:blipFill>
          <a:blip r:embed="rId2" cstate="print"/>
          <a:stretch>
            <a:fillRect/>
          </a:stretch>
        </p:blipFill>
        <p:spPr>
          <a:xfrm rot="4440755">
            <a:off x="-2367568" y="1298859"/>
            <a:ext cx="6105710" cy="4115274"/>
          </a:xfrm>
          <a:prstGeom prst="rect">
            <a:avLst/>
          </a:prstGeom>
        </p:spPr>
      </p:pic>
    </p:spTree>
    <p:extLst>
      <p:ext uri="{BB962C8B-B14F-4D97-AF65-F5344CB8AC3E}">
        <p14:creationId xmlns:p14="http://schemas.microsoft.com/office/powerpoint/2010/main" val="24713559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11" name="Picture 10" descr="Light-Blue-Star-Rotated.png"/>
          <p:cNvPicPr>
            <a:picLocks noChangeAspect="1"/>
          </p:cNvPicPr>
          <p:nvPr/>
        </p:nvPicPr>
        <p:blipFill>
          <a:blip r:embed="rId2" cstate="print"/>
          <a:stretch>
            <a:fillRect/>
          </a:stretch>
        </p:blipFill>
        <p:spPr>
          <a:xfrm rot="21189372">
            <a:off x="3270999" y="2558235"/>
            <a:ext cx="6093628" cy="4107131"/>
          </a:xfrm>
          <a:prstGeom prst="rect">
            <a:avLst/>
          </a:prstGeom>
        </p:spPr>
      </p:pic>
      <p:sp>
        <p:nvSpPr>
          <p:cNvPr id="19" name="Content Placeholder 2"/>
          <p:cNvSpPr>
            <a:spLocks noGrp="1"/>
          </p:cNvSpPr>
          <p:nvPr>
            <p:ph idx="1"/>
          </p:nvPr>
        </p:nvSpPr>
        <p:spPr>
          <a:xfrm>
            <a:off x="457200" y="1600200"/>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itle 1"/>
          <p:cNvSpPr>
            <a:spLocks noGrp="1"/>
          </p:cNvSpPr>
          <p:nvPr>
            <p:ph type="title"/>
          </p:nvPr>
        </p:nvSpPr>
        <p:spPr>
          <a:xfrm>
            <a:off x="457200" y="274638"/>
            <a:ext cx="8229600" cy="1143000"/>
          </a:xfrm>
        </p:spPr>
        <p:txBody>
          <a:bodyPr/>
          <a:lstStyle>
            <a:lvl1pPr algn="l">
              <a:defRPr>
                <a:solidFill>
                  <a:srgbClr val="002D62"/>
                </a:solidFill>
                <a:latin typeface="Antonio" panose="02000503000000000000" pitchFamily="2" charset="0"/>
              </a:defRPr>
            </a:lvl1pPr>
          </a:lstStyle>
          <a:p>
            <a:r>
              <a:rPr lang="en-US"/>
              <a:t>Click to edit Master title style</a:t>
            </a:r>
            <a:endParaRPr lang="en-US" dirty="0"/>
          </a:p>
        </p:txBody>
      </p:sp>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 y="6236432"/>
            <a:ext cx="838200" cy="505298"/>
          </a:xfrm>
          <a:prstGeom prst="rect">
            <a:avLst/>
          </a:prstGeom>
        </p:spPr>
      </p:pic>
      <p:sp>
        <p:nvSpPr>
          <p:cNvPr id="10" name="Date Placeholder 3"/>
          <p:cNvSpPr txBox="1">
            <a:spLocks/>
          </p:cNvSpPr>
          <p:nvPr/>
        </p:nvSpPr>
        <p:spPr>
          <a:xfrm>
            <a:off x="1524000" y="6340475"/>
            <a:ext cx="3962400" cy="365125"/>
          </a:xfrm>
          <a:prstGeom prst="rect">
            <a:avLst/>
          </a:prstGeom>
        </p:spPr>
        <p:txBody>
          <a:bodyPr vert="horz" lIns="91440" tIns="45720" rIns="91440" bIns="45720" rtlCol="0" anchor="ctr"/>
          <a:lstStyle>
            <a:lvl1pPr algn="ctr">
              <a:defRPr/>
            </a:lvl1pPr>
          </a:lstStyle>
          <a:p>
            <a:pPr algn="l"/>
            <a:r>
              <a:rPr lang="en-US" sz="1200" i="1" dirty="0">
                <a:solidFill>
                  <a:srgbClr val="D11242"/>
                </a:solidFill>
              </a:rPr>
              <a:t>Growing Alabama’s Economy, One Small Business at a</a:t>
            </a:r>
            <a:r>
              <a:rPr lang="en-US" sz="1200" i="1" baseline="0" dirty="0">
                <a:solidFill>
                  <a:srgbClr val="D11242"/>
                </a:solidFill>
              </a:rPr>
              <a:t> Time</a:t>
            </a:r>
            <a:endParaRPr lang="en-US" sz="1200" i="1" dirty="0">
              <a:solidFill>
                <a:srgbClr val="D11242"/>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7257"/>
            <a:ext cx="9144000" cy="281895"/>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8534400" y="-7257"/>
            <a:ext cx="609600" cy="609600"/>
          </a:xfrm>
          <a:prstGeom prst="rect">
            <a:avLst/>
          </a:prstGeom>
        </p:spPr>
      </p:pic>
      <p:pic>
        <p:nvPicPr>
          <p:cNvPr id="12" name="Picture 11" descr="Light-Blue-Star-Rotated.png"/>
          <p:cNvPicPr>
            <a:picLocks noChangeAspect="1"/>
          </p:cNvPicPr>
          <p:nvPr userDrawn="1"/>
        </p:nvPicPr>
        <p:blipFill>
          <a:blip r:embed="rId2" cstate="print"/>
          <a:stretch>
            <a:fillRect/>
          </a:stretch>
        </p:blipFill>
        <p:spPr>
          <a:xfrm rot="21189372">
            <a:off x="3270999" y="2558235"/>
            <a:ext cx="6093628" cy="4107131"/>
          </a:xfrm>
          <a:prstGeom prst="rect">
            <a:avLst/>
          </a:prstGeom>
        </p:spPr>
      </p:pic>
      <p:pic>
        <p:nvPicPr>
          <p:cNvPr id="13" name="Picture 12"/>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 y="6236432"/>
            <a:ext cx="838200" cy="505298"/>
          </a:xfrm>
          <a:prstGeom prst="rect">
            <a:avLst/>
          </a:prstGeom>
        </p:spPr>
      </p:pic>
      <p:sp>
        <p:nvSpPr>
          <p:cNvPr id="14" name="Date Placeholder 3"/>
          <p:cNvSpPr txBox="1">
            <a:spLocks/>
          </p:cNvSpPr>
          <p:nvPr userDrawn="1"/>
        </p:nvSpPr>
        <p:spPr>
          <a:xfrm>
            <a:off x="1524000" y="6340475"/>
            <a:ext cx="3962400" cy="365125"/>
          </a:xfrm>
          <a:prstGeom prst="rect">
            <a:avLst/>
          </a:prstGeom>
        </p:spPr>
        <p:txBody>
          <a:bodyPr vert="horz" lIns="91440" tIns="45720" rIns="91440" bIns="45720" rtlCol="0" anchor="ctr"/>
          <a:lstStyle>
            <a:lvl1pPr algn="ctr">
              <a:defRPr/>
            </a:lvl1pPr>
          </a:lstStyle>
          <a:p>
            <a:pPr algn="l"/>
            <a:r>
              <a:rPr lang="en-US" sz="1200" i="1" dirty="0">
                <a:solidFill>
                  <a:srgbClr val="D11242"/>
                </a:solidFill>
              </a:rPr>
              <a:t>Growing Alabama’s Economy, One Small Business at a</a:t>
            </a:r>
            <a:r>
              <a:rPr lang="en-US" sz="1200" i="1" baseline="0" dirty="0">
                <a:solidFill>
                  <a:srgbClr val="D11242"/>
                </a:solidFill>
              </a:rPr>
              <a:t> Time</a:t>
            </a:r>
            <a:endParaRPr lang="en-US" sz="1200" i="1" dirty="0">
              <a:solidFill>
                <a:srgbClr val="D11242"/>
              </a:solidFill>
            </a:endParaRPr>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257"/>
            <a:ext cx="9144000" cy="281895"/>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8534400" y="-7257"/>
            <a:ext cx="609600" cy="609600"/>
          </a:xfrm>
          <a:prstGeom prst="rect">
            <a:avLst/>
          </a:prstGeom>
        </p:spPr>
      </p:pic>
    </p:spTree>
    <p:extLst>
      <p:ext uri="{BB962C8B-B14F-4D97-AF65-F5344CB8AC3E}">
        <p14:creationId xmlns:p14="http://schemas.microsoft.com/office/powerpoint/2010/main" val="3721231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E0E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3050"/>
            <a:ext cx="3008313" cy="1162050"/>
          </a:xfrm>
        </p:spPr>
        <p:txBody>
          <a:bodyPr anchor="b"/>
          <a:lstStyle>
            <a:lvl1pPr algn="l">
              <a:defRPr sz="2000" b="1">
                <a:solidFill>
                  <a:srgbClr val="002D62"/>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rgbClr val="002D62"/>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10" name="Picture 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 y="6236432"/>
            <a:ext cx="838200" cy="505298"/>
          </a:xfrm>
          <a:prstGeom prst="rect">
            <a:avLst/>
          </a:prstGeom>
        </p:spPr>
      </p:pic>
      <p:sp>
        <p:nvSpPr>
          <p:cNvPr id="11" name="Date Placeholder 3"/>
          <p:cNvSpPr txBox="1">
            <a:spLocks/>
          </p:cNvSpPr>
          <p:nvPr/>
        </p:nvSpPr>
        <p:spPr>
          <a:xfrm>
            <a:off x="1524000" y="6340475"/>
            <a:ext cx="3962400" cy="365125"/>
          </a:xfrm>
          <a:prstGeom prst="rect">
            <a:avLst/>
          </a:prstGeom>
        </p:spPr>
        <p:txBody>
          <a:bodyPr vert="horz" lIns="91440" tIns="45720" rIns="91440" bIns="45720" rtlCol="0" anchor="ctr"/>
          <a:lstStyle>
            <a:lvl1pPr algn="ctr">
              <a:defRPr/>
            </a:lvl1pPr>
          </a:lstStyle>
          <a:p>
            <a:pPr algn="l"/>
            <a:r>
              <a:rPr lang="en-US" sz="1200" i="1" dirty="0">
                <a:solidFill>
                  <a:srgbClr val="D11242"/>
                </a:solidFill>
              </a:rPr>
              <a:t>Growing Alabama’s Economy, One Small Business at a</a:t>
            </a:r>
            <a:r>
              <a:rPr lang="en-US" sz="1200" i="1" baseline="0" dirty="0">
                <a:solidFill>
                  <a:srgbClr val="D11242"/>
                </a:solidFill>
              </a:rPr>
              <a:t> Time</a:t>
            </a:r>
            <a:endParaRPr lang="en-US" sz="1200" i="1" dirty="0">
              <a:solidFill>
                <a:srgbClr val="D11242"/>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1038" y="6475631"/>
            <a:ext cx="5223823" cy="38962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0" y="6605407"/>
            <a:ext cx="2895600" cy="259850"/>
          </a:xfrm>
          <a:prstGeom prst="rect">
            <a:avLst/>
          </a:prstGeom>
        </p:spPr>
      </p:pic>
      <p:sp>
        <p:nvSpPr>
          <p:cNvPr id="13" name="Rectangle 12"/>
          <p:cNvSpPr/>
          <p:nvPr userDrawn="1"/>
        </p:nvSpPr>
        <p:spPr>
          <a:xfrm>
            <a:off x="0" y="0"/>
            <a:ext cx="9144000" cy="6858000"/>
          </a:xfrm>
          <a:prstGeom prst="rect">
            <a:avLst/>
          </a:prstGeom>
          <a:solidFill>
            <a:srgbClr val="E0E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 y="6236432"/>
            <a:ext cx="838200" cy="505298"/>
          </a:xfrm>
          <a:prstGeom prst="rect">
            <a:avLst/>
          </a:prstGeom>
        </p:spPr>
      </p:pic>
      <p:sp>
        <p:nvSpPr>
          <p:cNvPr id="15" name="Date Placeholder 3"/>
          <p:cNvSpPr txBox="1">
            <a:spLocks/>
          </p:cNvSpPr>
          <p:nvPr userDrawn="1"/>
        </p:nvSpPr>
        <p:spPr>
          <a:xfrm>
            <a:off x="1524000" y="6340475"/>
            <a:ext cx="3962400" cy="365125"/>
          </a:xfrm>
          <a:prstGeom prst="rect">
            <a:avLst/>
          </a:prstGeom>
        </p:spPr>
        <p:txBody>
          <a:bodyPr vert="horz" lIns="91440" tIns="45720" rIns="91440" bIns="45720" rtlCol="0" anchor="ctr"/>
          <a:lstStyle>
            <a:lvl1pPr algn="ctr">
              <a:defRPr/>
            </a:lvl1pPr>
          </a:lstStyle>
          <a:p>
            <a:pPr algn="l"/>
            <a:r>
              <a:rPr lang="en-US" sz="1200" i="1" dirty="0">
                <a:solidFill>
                  <a:srgbClr val="D11242"/>
                </a:solidFill>
              </a:rPr>
              <a:t>Growing Alabama’s Economy, One Small Business at a</a:t>
            </a:r>
            <a:r>
              <a:rPr lang="en-US" sz="1200" i="1" baseline="0" dirty="0">
                <a:solidFill>
                  <a:srgbClr val="D11242"/>
                </a:solidFill>
              </a:rPr>
              <a:t> Time</a:t>
            </a:r>
            <a:endParaRPr lang="en-US" sz="1200" i="1" dirty="0">
              <a:solidFill>
                <a:srgbClr val="D11242"/>
              </a:solidFill>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31038" y="6475631"/>
            <a:ext cx="5223823" cy="389626"/>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00200" y="6605407"/>
            <a:ext cx="2895600" cy="259850"/>
          </a:xfrm>
          <a:prstGeom prst="rect">
            <a:avLst/>
          </a:prstGeom>
        </p:spPr>
      </p:pic>
    </p:spTree>
    <p:extLst>
      <p:ext uri="{BB962C8B-B14F-4D97-AF65-F5344CB8AC3E}">
        <p14:creationId xmlns:p14="http://schemas.microsoft.com/office/powerpoint/2010/main" val="4101029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2D6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EEEE2CE-DAD5-42AA-A215-2C2E6F4CF4CF}" type="datetimeFigureOut">
              <a:rPr lang="en-US" smtClean="0"/>
              <a:pPr/>
              <a:t>4/4/2024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16AF741-7A2C-440F-BC36-45261AD61CF0}" type="slidenum">
              <a:rPr lang="en-US" smtClean="0"/>
              <a:pPr/>
              <a:t>‹#›</a:t>
            </a:fld>
            <a:endParaRPr lang="en-US"/>
          </a:p>
        </p:txBody>
      </p:sp>
      <p:pic>
        <p:nvPicPr>
          <p:cNvPr id="9" name="Picture 8" descr="city-scape.png"/>
          <p:cNvPicPr>
            <a:picLocks noChangeAspect="1"/>
          </p:cNvPicPr>
          <p:nvPr/>
        </p:nvPicPr>
        <p:blipFill>
          <a:blip r:embed="rId2" cstate="print">
            <a:duotone>
              <a:schemeClr val="bg2">
                <a:shade val="45000"/>
                <a:satMod val="135000"/>
              </a:schemeClr>
              <a:prstClr val="white"/>
            </a:duotone>
          </a:blip>
          <a:stretch>
            <a:fillRect/>
          </a:stretch>
        </p:blipFill>
        <p:spPr>
          <a:xfrm>
            <a:off x="-17417" y="5791200"/>
            <a:ext cx="6723017" cy="1084217"/>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2500" y="6475631"/>
            <a:ext cx="5312362" cy="38962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605407"/>
            <a:ext cx="4572000" cy="259850"/>
          </a:xfrm>
          <a:prstGeom prst="rect">
            <a:avLst/>
          </a:prstGeom>
        </p:spPr>
      </p:pic>
      <p:pic>
        <p:nvPicPr>
          <p:cNvPr id="12" name="Picture 11" descr="city-scape.png"/>
          <p:cNvPicPr>
            <a:picLocks noChangeAspect="1"/>
          </p:cNvPicPr>
          <p:nvPr userDrawn="1"/>
        </p:nvPicPr>
        <p:blipFill>
          <a:blip r:embed="rId2" cstate="print">
            <a:duotone>
              <a:schemeClr val="bg2">
                <a:shade val="45000"/>
                <a:satMod val="135000"/>
              </a:schemeClr>
              <a:prstClr val="white"/>
            </a:duotone>
          </a:blip>
          <a:stretch>
            <a:fillRect/>
          </a:stretch>
        </p:blipFill>
        <p:spPr>
          <a:xfrm>
            <a:off x="-17417" y="5791200"/>
            <a:ext cx="6723017" cy="108421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42500" y="6475631"/>
            <a:ext cx="5312362" cy="389626"/>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00" y="6605407"/>
            <a:ext cx="4572000" cy="259850"/>
          </a:xfrm>
          <a:prstGeom prst="rect">
            <a:avLst/>
          </a:prstGeom>
        </p:spPr>
      </p:pic>
    </p:spTree>
    <p:extLst>
      <p:ext uri="{BB962C8B-B14F-4D97-AF65-F5344CB8AC3E}">
        <p14:creationId xmlns:p14="http://schemas.microsoft.com/office/powerpoint/2010/main" val="40704168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19" name="Content Placeholder 2"/>
          <p:cNvSpPr>
            <a:spLocks noGrp="1"/>
          </p:cNvSpPr>
          <p:nvPr>
            <p:ph idx="1"/>
          </p:nvPr>
        </p:nvSpPr>
        <p:spPr>
          <a:xfrm>
            <a:off x="457200" y="1600200"/>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itle 1"/>
          <p:cNvSpPr>
            <a:spLocks noGrp="1"/>
          </p:cNvSpPr>
          <p:nvPr>
            <p:ph type="title"/>
          </p:nvPr>
        </p:nvSpPr>
        <p:spPr>
          <a:xfrm>
            <a:off x="457200" y="274638"/>
            <a:ext cx="8229600" cy="1143000"/>
          </a:xfrm>
        </p:spPr>
        <p:txBody>
          <a:bodyPr/>
          <a:lstStyle>
            <a:lvl1pPr algn="l">
              <a:defRPr>
                <a:solidFill>
                  <a:srgbClr val="002D62"/>
                </a:solidFill>
                <a:latin typeface="Antonio" panose="02000503000000000000" pitchFamily="2" charset="0"/>
              </a:defRPr>
            </a:lvl1pPr>
          </a:lstStyle>
          <a:p>
            <a:r>
              <a:rPr lang="en-US"/>
              <a:t>Click to edit Master title style</a:t>
            </a:r>
            <a:endParaRPr lang="en-US" dirty="0"/>
          </a:p>
        </p:txBody>
      </p:sp>
      <p:pic>
        <p:nvPicPr>
          <p:cNvPr id="7" name="Picture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 y="6236432"/>
            <a:ext cx="838200" cy="505298"/>
          </a:xfrm>
          <a:prstGeom prst="rect">
            <a:avLst/>
          </a:prstGeom>
        </p:spPr>
      </p:pic>
      <p:sp>
        <p:nvSpPr>
          <p:cNvPr id="8" name="Date Placeholder 3"/>
          <p:cNvSpPr txBox="1">
            <a:spLocks/>
          </p:cNvSpPr>
          <p:nvPr/>
        </p:nvSpPr>
        <p:spPr>
          <a:xfrm>
            <a:off x="1524000" y="6340475"/>
            <a:ext cx="3962400" cy="365125"/>
          </a:xfrm>
          <a:prstGeom prst="rect">
            <a:avLst/>
          </a:prstGeom>
        </p:spPr>
        <p:txBody>
          <a:bodyPr vert="horz" lIns="91440" tIns="45720" rIns="91440" bIns="45720" rtlCol="0" anchor="ctr"/>
          <a:lstStyle>
            <a:lvl1pPr algn="ctr">
              <a:defRPr/>
            </a:lvl1pPr>
          </a:lstStyle>
          <a:p>
            <a:pPr algn="l"/>
            <a:r>
              <a:rPr lang="en-US" sz="1200" i="1" dirty="0">
                <a:solidFill>
                  <a:srgbClr val="D11242"/>
                </a:solidFill>
              </a:rPr>
              <a:t>Growing Alabama’s Economy, One Small Business at a</a:t>
            </a:r>
            <a:r>
              <a:rPr lang="en-US" sz="1200" i="1" baseline="0" dirty="0">
                <a:solidFill>
                  <a:srgbClr val="D11242"/>
                </a:solidFill>
              </a:rPr>
              <a:t> Time</a:t>
            </a:r>
            <a:endParaRPr lang="en-US" sz="1200" i="1" dirty="0">
              <a:solidFill>
                <a:srgbClr val="D11242"/>
              </a:solidFill>
            </a:endParaRPr>
          </a:p>
        </p:txBody>
      </p:sp>
      <p:pic>
        <p:nvPicPr>
          <p:cNvPr id="6" name="Picture 5"/>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 y="6236432"/>
            <a:ext cx="838200" cy="505298"/>
          </a:xfrm>
          <a:prstGeom prst="rect">
            <a:avLst/>
          </a:prstGeom>
        </p:spPr>
      </p:pic>
      <p:sp>
        <p:nvSpPr>
          <p:cNvPr id="9" name="Date Placeholder 3"/>
          <p:cNvSpPr txBox="1">
            <a:spLocks/>
          </p:cNvSpPr>
          <p:nvPr userDrawn="1"/>
        </p:nvSpPr>
        <p:spPr>
          <a:xfrm>
            <a:off x="1524000" y="6340475"/>
            <a:ext cx="3962400" cy="365125"/>
          </a:xfrm>
          <a:prstGeom prst="rect">
            <a:avLst/>
          </a:prstGeom>
        </p:spPr>
        <p:txBody>
          <a:bodyPr vert="horz" lIns="91440" tIns="45720" rIns="91440" bIns="45720" rtlCol="0" anchor="ctr"/>
          <a:lstStyle>
            <a:lvl1pPr algn="ctr">
              <a:defRPr/>
            </a:lvl1pPr>
          </a:lstStyle>
          <a:p>
            <a:pPr algn="l"/>
            <a:r>
              <a:rPr lang="en-US" sz="1200" i="1" dirty="0">
                <a:solidFill>
                  <a:srgbClr val="D11242"/>
                </a:solidFill>
              </a:rPr>
              <a:t>Growing Alabama’s Economy, One Small Business at a</a:t>
            </a:r>
            <a:r>
              <a:rPr lang="en-US" sz="1200" i="1" baseline="0" dirty="0">
                <a:solidFill>
                  <a:srgbClr val="D11242"/>
                </a:solidFill>
              </a:rPr>
              <a:t> Time</a:t>
            </a:r>
            <a:endParaRPr lang="en-US" sz="1200" i="1" dirty="0">
              <a:solidFill>
                <a:srgbClr val="D11242"/>
              </a:solidFill>
            </a:endParaRPr>
          </a:p>
        </p:txBody>
      </p:sp>
    </p:spTree>
    <p:extLst>
      <p:ext uri="{BB962C8B-B14F-4D97-AF65-F5344CB8AC3E}">
        <p14:creationId xmlns:p14="http://schemas.microsoft.com/office/powerpoint/2010/main" val="42412095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3AB5FE-4D50-4AAB-A5A2-A52CAD52230B}" type="datetimeFigureOut">
              <a:rPr lang="en-US" smtClean="0"/>
              <a:pPr/>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3A37D-2B32-4D47-925C-14B7952BA371}" type="slidenum">
              <a:rPr lang="en-US" smtClean="0"/>
              <a:pPr/>
              <a:t>‹#›</a:t>
            </a:fld>
            <a:endParaRPr lang="en-US"/>
          </a:p>
        </p:txBody>
      </p:sp>
      <p:pic>
        <p:nvPicPr>
          <p:cNvPr id="7" name="Picture 6" descr="background[1].png"/>
          <p:cNvPicPr>
            <a:picLocks noChangeAspect="1"/>
          </p:cNvPicPr>
          <p:nvPr/>
        </p:nvPicPr>
        <p:blipFill>
          <a:blip r:embed="rId2" cstate="print"/>
          <a:srcRect t="64444"/>
          <a:stretch>
            <a:fillRect/>
          </a:stretch>
        </p:blipFill>
        <p:spPr>
          <a:xfrm>
            <a:off x="0" y="4419600"/>
            <a:ext cx="9143999" cy="2438400"/>
          </a:xfrm>
          <a:prstGeom prst="rect">
            <a:avLst/>
          </a:prstGeom>
        </p:spPr>
      </p:pic>
      <p:pic>
        <p:nvPicPr>
          <p:cNvPr id="8" name="Picture 7" descr="background[1].png"/>
          <p:cNvPicPr>
            <a:picLocks noChangeAspect="1"/>
          </p:cNvPicPr>
          <p:nvPr userDrawn="1"/>
        </p:nvPicPr>
        <p:blipFill>
          <a:blip r:embed="rId2" cstate="print"/>
          <a:srcRect t="64444"/>
          <a:stretch>
            <a:fillRect/>
          </a:stretch>
        </p:blipFill>
        <p:spPr>
          <a:xfrm>
            <a:off x="0" y="4419600"/>
            <a:ext cx="9143999" cy="2438400"/>
          </a:xfrm>
          <a:prstGeom prst="rect">
            <a:avLst/>
          </a:prstGeom>
        </p:spPr>
      </p:pic>
    </p:spTree>
    <p:extLst>
      <p:ext uri="{BB962C8B-B14F-4D97-AF65-F5344CB8AC3E}">
        <p14:creationId xmlns:p14="http://schemas.microsoft.com/office/powerpoint/2010/main" val="1549011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rgbClr val="002D6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Antonio" panose="02000503000000000000" pitchFamily="2" charset="0"/>
              </a:defRPr>
            </a:lvl1pPr>
          </a:lstStyle>
          <a:p>
            <a:r>
              <a:rPr lang="en-US"/>
              <a:t>Click to edit Master title style</a:t>
            </a:r>
            <a:endParaRPr lang="en-US" dirty="0"/>
          </a:p>
        </p:txBody>
      </p:sp>
      <p:pic>
        <p:nvPicPr>
          <p:cNvPr id="11" name="Picture 10" descr="Light-Blue-Star-Rotated.png"/>
          <p:cNvPicPr>
            <a:picLocks noChangeAspect="1"/>
          </p:cNvPicPr>
          <p:nvPr userDrawn="1"/>
        </p:nvPicPr>
        <p:blipFill>
          <a:blip r:embed="rId2" cstate="print"/>
          <a:stretch>
            <a:fillRect/>
          </a:stretch>
        </p:blipFill>
        <p:spPr>
          <a:xfrm rot="4440755">
            <a:off x="-2367568" y="1298859"/>
            <a:ext cx="6105710" cy="4115274"/>
          </a:xfrm>
          <a:prstGeom prst="rect">
            <a:avLst/>
          </a:prstGeom>
        </p:spPr>
      </p:pic>
      <p:sp>
        <p:nvSpPr>
          <p:cNvPr id="12" name="Content Placeholder 2"/>
          <p:cNvSpPr>
            <a:spLocks noGrp="1"/>
          </p:cNvSpPr>
          <p:nvPr>
            <p:ph idx="1"/>
          </p:nvPr>
        </p:nvSpPr>
        <p:spPr>
          <a:xfrm>
            <a:off x="2133600" y="1600200"/>
            <a:ext cx="65532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751207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11" name="Picture 10" descr="Light-Blue-Star-Rotated.png"/>
          <p:cNvPicPr>
            <a:picLocks noChangeAspect="1"/>
          </p:cNvPicPr>
          <p:nvPr userDrawn="1"/>
        </p:nvPicPr>
        <p:blipFill>
          <a:blip r:embed="rId2" cstate="print"/>
          <a:stretch>
            <a:fillRect/>
          </a:stretch>
        </p:blipFill>
        <p:spPr>
          <a:xfrm rot="21189372">
            <a:off x="3270999" y="2558235"/>
            <a:ext cx="6093628" cy="4107131"/>
          </a:xfrm>
          <a:prstGeom prst="rect">
            <a:avLst/>
          </a:prstGeom>
        </p:spPr>
      </p:pic>
      <p:sp>
        <p:nvSpPr>
          <p:cNvPr id="19" name="Content Placeholder 2"/>
          <p:cNvSpPr>
            <a:spLocks noGrp="1"/>
          </p:cNvSpPr>
          <p:nvPr>
            <p:ph idx="1"/>
          </p:nvPr>
        </p:nvSpPr>
        <p:spPr>
          <a:xfrm>
            <a:off x="457200" y="1600200"/>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itle 1"/>
          <p:cNvSpPr>
            <a:spLocks noGrp="1"/>
          </p:cNvSpPr>
          <p:nvPr>
            <p:ph type="title"/>
          </p:nvPr>
        </p:nvSpPr>
        <p:spPr>
          <a:xfrm>
            <a:off x="457200" y="274638"/>
            <a:ext cx="8229600" cy="1143000"/>
          </a:xfrm>
        </p:spPr>
        <p:txBody>
          <a:bodyPr/>
          <a:lstStyle>
            <a:lvl1pPr algn="l">
              <a:defRPr>
                <a:solidFill>
                  <a:srgbClr val="002D62"/>
                </a:solidFill>
                <a:latin typeface="Antonio" panose="02000503000000000000" pitchFamily="2" charset="0"/>
              </a:defRPr>
            </a:lvl1pPr>
          </a:lstStyle>
          <a:p>
            <a:r>
              <a:rPr lang="en-US"/>
              <a:t>Click to edit Master title style</a:t>
            </a:r>
            <a:endParaRPr lang="en-US" dirty="0"/>
          </a:p>
        </p:txBody>
      </p:sp>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 y="6236432"/>
            <a:ext cx="838200" cy="505298"/>
          </a:xfrm>
          <a:prstGeom prst="rect">
            <a:avLst/>
          </a:prstGeom>
        </p:spPr>
      </p:pic>
      <p:sp>
        <p:nvSpPr>
          <p:cNvPr id="10" name="Date Placeholder 3"/>
          <p:cNvSpPr txBox="1">
            <a:spLocks/>
          </p:cNvSpPr>
          <p:nvPr userDrawn="1"/>
        </p:nvSpPr>
        <p:spPr>
          <a:xfrm>
            <a:off x="1524000" y="6340475"/>
            <a:ext cx="3962400" cy="365125"/>
          </a:xfrm>
          <a:prstGeom prst="rect">
            <a:avLst/>
          </a:prstGeom>
        </p:spPr>
        <p:txBody>
          <a:bodyPr vert="horz" lIns="91440" tIns="45720" rIns="91440" bIns="45720" rtlCol="0" anchor="ctr"/>
          <a:lstStyle>
            <a:lvl1pPr algn="ctr">
              <a:defRPr/>
            </a:lvl1pPr>
          </a:lstStyle>
          <a:p>
            <a:pPr algn="l"/>
            <a:r>
              <a:rPr lang="en-US" sz="1200" i="1" dirty="0">
                <a:solidFill>
                  <a:srgbClr val="D11242"/>
                </a:solidFill>
              </a:rPr>
              <a:t>Growing Alabama’s Economy, One Small Business at a</a:t>
            </a:r>
            <a:r>
              <a:rPr lang="en-US" sz="1200" i="1" baseline="0" dirty="0">
                <a:solidFill>
                  <a:srgbClr val="D11242"/>
                </a:solidFill>
              </a:rPr>
              <a:t> Time</a:t>
            </a:r>
            <a:endParaRPr lang="en-US" sz="1200" i="1" dirty="0">
              <a:solidFill>
                <a:srgbClr val="D11242"/>
              </a:solidFill>
            </a:endParaRPr>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257"/>
            <a:ext cx="9144000" cy="281895"/>
          </a:xfrm>
          <a:prstGeom prst="rect">
            <a:avLst/>
          </a:prstGeom>
        </p:spPr>
      </p:pic>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8534400" y="-7257"/>
            <a:ext cx="609600" cy="609600"/>
          </a:xfrm>
          <a:prstGeom prst="rect">
            <a:avLst/>
          </a:prstGeom>
        </p:spPr>
      </p:pic>
    </p:spTree>
    <p:extLst>
      <p:ext uri="{BB962C8B-B14F-4D97-AF65-F5344CB8AC3E}">
        <p14:creationId xmlns:p14="http://schemas.microsoft.com/office/powerpoint/2010/main" val="128778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3" name="Picture 12" descr="Light-Blue-Star-Rotated.png"/>
          <p:cNvPicPr>
            <a:picLocks noChangeAspect="1"/>
          </p:cNvPicPr>
          <p:nvPr userDrawn="1"/>
        </p:nvPicPr>
        <p:blipFill>
          <a:blip r:embed="rId2" cstate="print"/>
          <a:stretch>
            <a:fillRect/>
          </a:stretch>
        </p:blipFill>
        <p:spPr>
          <a:xfrm rot="4440755">
            <a:off x="-2367568" y="1298859"/>
            <a:ext cx="6105710" cy="4115274"/>
          </a:xfrm>
          <a:prstGeom prst="rect">
            <a:avLst/>
          </a:prstGeom>
        </p:spPr>
      </p:pic>
      <p:sp>
        <p:nvSpPr>
          <p:cNvPr id="2" name="Title 1"/>
          <p:cNvSpPr>
            <a:spLocks noGrp="1"/>
          </p:cNvSpPr>
          <p:nvPr>
            <p:ph type="title"/>
          </p:nvPr>
        </p:nvSpPr>
        <p:spPr/>
        <p:txBody>
          <a:bodyPr/>
          <a:lstStyle>
            <a:lvl1pPr algn="l">
              <a:defRPr>
                <a:solidFill>
                  <a:srgbClr val="002D62"/>
                </a:solidFill>
                <a:latin typeface="Antonio" panose="02000503000000000000" pitchFamily="2" charset="0"/>
              </a:defRPr>
            </a:lvl1pPr>
          </a:lstStyle>
          <a:p>
            <a:r>
              <a:rPr lang="en-US"/>
              <a:t>Click to edit Master title style</a:t>
            </a:r>
            <a:endParaRPr lang="en-US" dirty="0"/>
          </a:p>
        </p:txBody>
      </p:sp>
      <p:sp>
        <p:nvSpPr>
          <p:cNvPr id="3" name="Content Placeholder 2"/>
          <p:cNvSpPr>
            <a:spLocks noGrp="1"/>
          </p:cNvSpPr>
          <p:nvPr>
            <p:ph idx="1"/>
          </p:nvPr>
        </p:nvSpPr>
        <p:spPr>
          <a:xfrm>
            <a:off x="1600200" y="1600200"/>
            <a:ext cx="7086600" cy="4525963"/>
          </a:xfrm>
        </p:spPr>
        <p:txBody>
          <a:bodyPr/>
          <a:lstStyle>
            <a:lvl1pPr>
              <a:defRPr>
                <a:solidFill>
                  <a:srgbClr val="D1124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 y="6236432"/>
            <a:ext cx="838200" cy="505298"/>
          </a:xfrm>
          <a:prstGeom prst="rect">
            <a:avLst/>
          </a:prstGeom>
        </p:spPr>
      </p:pic>
      <p:sp>
        <p:nvSpPr>
          <p:cNvPr id="11" name="Date Placeholder 3"/>
          <p:cNvSpPr txBox="1">
            <a:spLocks/>
          </p:cNvSpPr>
          <p:nvPr userDrawn="1"/>
        </p:nvSpPr>
        <p:spPr>
          <a:xfrm>
            <a:off x="1524000" y="6340475"/>
            <a:ext cx="3962400" cy="365125"/>
          </a:xfrm>
          <a:prstGeom prst="rect">
            <a:avLst/>
          </a:prstGeom>
        </p:spPr>
        <p:txBody>
          <a:bodyPr vert="horz" lIns="91440" tIns="45720" rIns="91440" bIns="45720" rtlCol="0" anchor="ctr"/>
          <a:lstStyle>
            <a:lvl1pPr algn="ctr">
              <a:defRPr/>
            </a:lvl1pPr>
          </a:lstStyle>
          <a:p>
            <a:pPr algn="l"/>
            <a:r>
              <a:rPr lang="en-US" sz="1200" i="1" dirty="0">
                <a:solidFill>
                  <a:srgbClr val="D11242"/>
                </a:solidFill>
              </a:rPr>
              <a:t>Growing Alabama’s Economy, One Small Business at a</a:t>
            </a:r>
            <a:r>
              <a:rPr lang="en-US" sz="1200" i="1" baseline="0" dirty="0">
                <a:solidFill>
                  <a:srgbClr val="D11242"/>
                </a:solidFill>
              </a:rPr>
              <a:t> Time</a:t>
            </a:r>
            <a:endParaRPr lang="en-US" sz="1200" i="1" dirty="0">
              <a:solidFill>
                <a:srgbClr val="D11242"/>
              </a:solidFill>
            </a:endParaRP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257"/>
            <a:ext cx="9144000" cy="281895"/>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8534400" y="-7257"/>
            <a:ext cx="609600" cy="609600"/>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19" name="Content Placeholder 2"/>
          <p:cNvSpPr>
            <a:spLocks noGrp="1"/>
          </p:cNvSpPr>
          <p:nvPr>
            <p:ph idx="1"/>
          </p:nvPr>
        </p:nvSpPr>
        <p:spPr>
          <a:xfrm>
            <a:off x="457200" y="1600200"/>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itle 1"/>
          <p:cNvSpPr>
            <a:spLocks noGrp="1"/>
          </p:cNvSpPr>
          <p:nvPr>
            <p:ph type="title"/>
          </p:nvPr>
        </p:nvSpPr>
        <p:spPr>
          <a:xfrm>
            <a:off x="457200" y="274638"/>
            <a:ext cx="8229600" cy="1143000"/>
          </a:xfrm>
        </p:spPr>
        <p:txBody>
          <a:bodyPr/>
          <a:lstStyle>
            <a:lvl1pPr algn="l">
              <a:defRPr>
                <a:solidFill>
                  <a:srgbClr val="002D62"/>
                </a:solidFill>
                <a:latin typeface="Antonio" panose="02000503000000000000" pitchFamily="2" charset="0"/>
              </a:defRPr>
            </a:lvl1pPr>
          </a:lstStyle>
          <a:p>
            <a:r>
              <a:rPr lang="en-US"/>
              <a:t>Click to edit Master title style</a:t>
            </a:r>
            <a:endParaRPr lang="en-US" dirty="0"/>
          </a:p>
        </p:txBody>
      </p:sp>
      <p:pic>
        <p:nvPicPr>
          <p:cNvPr id="7" name="Picture 6"/>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 y="6236432"/>
            <a:ext cx="838200" cy="505298"/>
          </a:xfrm>
          <a:prstGeom prst="rect">
            <a:avLst/>
          </a:prstGeom>
        </p:spPr>
      </p:pic>
      <p:sp>
        <p:nvSpPr>
          <p:cNvPr id="8" name="Date Placeholder 3"/>
          <p:cNvSpPr txBox="1">
            <a:spLocks/>
          </p:cNvSpPr>
          <p:nvPr userDrawn="1"/>
        </p:nvSpPr>
        <p:spPr>
          <a:xfrm>
            <a:off x="1524000" y="6340475"/>
            <a:ext cx="3962400" cy="365125"/>
          </a:xfrm>
          <a:prstGeom prst="rect">
            <a:avLst/>
          </a:prstGeom>
        </p:spPr>
        <p:txBody>
          <a:bodyPr vert="horz" lIns="91440" tIns="45720" rIns="91440" bIns="45720" rtlCol="0" anchor="ctr"/>
          <a:lstStyle>
            <a:lvl1pPr algn="ctr">
              <a:defRPr/>
            </a:lvl1pPr>
          </a:lstStyle>
          <a:p>
            <a:pPr algn="l"/>
            <a:r>
              <a:rPr lang="en-US" sz="1200" i="1" dirty="0">
                <a:solidFill>
                  <a:srgbClr val="D11242"/>
                </a:solidFill>
              </a:rPr>
              <a:t>Growing Alabama’s Economy, One Small Business at a</a:t>
            </a:r>
            <a:r>
              <a:rPr lang="en-US" sz="1200" i="1" baseline="0" dirty="0">
                <a:solidFill>
                  <a:srgbClr val="D11242"/>
                </a:solidFill>
              </a:rPr>
              <a:t> Time</a:t>
            </a:r>
            <a:endParaRPr lang="en-US" sz="1200" i="1" dirty="0">
              <a:solidFill>
                <a:srgbClr val="D11242"/>
              </a:solidFill>
            </a:endParaRPr>
          </a:p>
        </p:txBody>
      </p:sp>
    </p:spTree>
    <p:extLst>
      <p:ext uri="{BB962C8B-B14F-4D97-AF65-F5344CB8AC3E}">
        <p14:creationId xmlns:p14="http://schemas.microsoft.com/office/powerpoint/2010/main" val="25870887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3AB5FE-4D50-4AAB-A5A2-A52CAD52230B}" type="datetimeFigureOut">
              <a:rPr lang="en-US" smtClean="0"/>
              <a:pPr/>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3A37D-2B32-4D47-925C-14B7952BA371}" type="slidenum">
              <a:rPr lang="en-US" smtClean="0"/>
              <a:pPr/>
              <a:t>‹#›</a:t>
            </a:fld>
            <a:endParaRPr lang="en-US"/>
          </a:p>
        </p:txBody>
      </p:sp>
      <p:pic>
        <p:nvPicPr>
          <p:cNvPr id="7" name="Picture 6" descr="background[1].png"/>
          <p:cNvPicPr>
            <a:picLocks noChangeAspect="1"/>
          </p:cNvPicPr>
          <p:nvPr userDrawn="1"/>
        </p:nvPicPr>
        <p:blipFill>
          <a:blip r:embed="rId2" cstate="print"/>
          <a:srcRect t="64444"/>
          <a:stretch>
            <a:fillRect/>
          </a:stretch>
        </p:blipFill>
        <p:spPr>
          <a:xfrm>
            <a:off x="0" y="4419600"/>
            <a:ext cx="9143999" cy="2438400"/>
          </a:xfrm>
          <a:prstGeom prst="rect">
            <a:avLst/>
          </a:prstGeom>
        </p:spPr>
      </p:pic>
    </p:spTree>
    <p:extLst>
      <p:ext uri="{BB962C8B-B14F-4D97-AF65-F5344CB8AC3E}">
        <p14:creationId xmlns:p14="http://schemas.microsoft.com/office/powerpoint/2010/main" val="13946029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p:cSld name="7_Title and Content">
    <p:spTree>
      <p:nvGrpSpPr>
        <p:cNvPr id="1" name="Shape 70"/>
        <p:cNvGrpSpPr/>
        <p:nvPr/>
      </p:nvGrpSpPr>
      <p:grpSpPr>
        <a:xfrm>
          <a:off x="0" y="0"/>
          <a:ext cx="0" cy="0"/>
          <a:chOff x="0" y="0"/>
          <a:chExt cx="0" cy="0"/>
        </a:xfrm>
      </p:grpSpPr>
      <p:sp>
        <p:nvSpPr>
          <p:cNvPr id="71" name="Google Shape;71;g81975985c4_0_1694"/>
          <p:cNvSpPr txBox="1">
            <a:spLocks noGrp="1"/>
          </p:cNvSpPr>
          <p:nvPr>
            <p:ph type="title"/>
          </p:nvPr>
        </p:nvSpPr>
        <p:spPr>
          <a:xfrm>
            <a:off x="2826131" y="327151"/>
            <a:ext cx="3491727" cy="513529"/>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600"/>
              <a:buNone/>
              <a:defRPr sz="3177" b="1" i="0">
                <a:solidFill>
                  <a:srgbClr val="003E80"/>
                </a:solidFill>
                <a:latin typeface="Calibri"/>
                <a:ea typeface="Calibri"/>
                <a:cs typeface="Calibri"/>
                <a:sym typeface="Calibri"/>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72" name="Google Shape;72;g81975985c4_0_1694"/>
          <p:cNvSpPr txBox="1">
            <a:spLocks noGrp="1"/>
          </p:cNvSpPr>
          <p:nvPr>
            <p:ph type="body" idx="1"/>
          </p:nvPr>
        </p:nvSpPr>
        <p:spPr>
          <a:xfrm>
            <a:off x="479983" y="1054353"/>
            <a:ext cx="8184000" cy="4786412"/>
          </a:xfrm>
          <a:prstGeom prst="rect">
            <a:avLst/>
          </a:prstGeom>
          <a:noFill/>
          <a:ln>
            <a:noFill/>
          </a:ln>
        </p:spPr>
        <p:txBody>
          <a:bodyPr spcFirstLastPara="1" wrap="square" lIns="0" tIns="0" rIns="0" bIns="0" anchor="t" anchorCtr="0">
            <a:noAutofit/>
          </a:bodyPr>
          <a:lstStyle>
            <a:lvl1pPr marL="403433" lvl="0" indent="-201717" algn="l" rtl="0">
              <a:spcBef>
                <a:spcPts val="0"/>
              </a:spcBef>
              <a:spcAft>
                <a:spcPts val="0"/>
              </a:spcAft>
              <a:buSzPts val="1600"/>
              <a:buNone/>
              <a:defRPr sz="1941" b="1" i="0">
                <a:solidFill>
                  <a:schemeClr val="dk1"/>
                </a:solidFill>
                <a:latin typeface="Calibri"/>
                <a:ea typeface="Calibri"/>
                <a:cs typeface="Calibri"/>
                <a:sym typeface="Calibri"/>
              </a:defRPr>
            </a:lvl1pPr>
            <a:lvl2pPr marL="806867" lvl="1" indent="-201717" algn="l" rtl="0">
              <a:spcBef>
                <a:spcPts val="0"/>
              </a:spcBef>
              <a:spcAft>
                <a:spcPts val="0"/>
              </a:spcAft>
              <a:buSzPts val="1600"/>
              <a:buNone/>
              <a:defRPr/>
            </a:lvl2pPr>
            <a:lvl3pPr marL="1210300" lvl="2" indent="-201717" algn="l" rtl="0">
              <a:spcBef>
                <a:spcPts val="0"/>
              </a:spcBef>
              <a:spcAft>
                <a:spcPts val="0"/>
              </a:spcAft>
              <a:buSzPts val="1600"/>
              <a:buNone/>
              <a:defRPr/>
            </a:lvl3pPr>
            <a:lvl4pPr marL="1613733" lvl="3" indent="-201717" algn="l" rtl="0">
              <a:spcBef>
                <a:spcPts val="0"/>
              </a:spcBef>
              <a:spcAft>
                <a:spcPts val="0"/>
              </a:spcAft>
              <a:buSzPts val="1600"/>
              <a:buNone/>
              <a:defRPr/>
            </a:lvl4pPr>
            <a:lvl5pPr marL="2017166" lvl="4" indent="-201717" algn="l" rtl="0">
              <a:spcBef>
                <a:spcPts val="0"/>
              </a:spcBef>
              <a:spcAft>
                <a:spcPts val="0"/>
              </a:spcAft>
              <a:buSzPts val="1600"/>
              <a:buNone/>
              <a:defRPr/>
            </a:lvl5pPr>
            <a:lvl6pPr marL="2420600" lvl="5" indent="-201717" algn="l" rtl="0">
              <a:spcBef>
                <a:spcPts val="0"/>
              </a:spcBef>
              <a:spcAft>
                <a:spcPts val="0"/>
              </a:spcAft>
              <a:buSzPts val="1600"/>
              <a:buNone/>
              <a:defRPr/>
            </a:lvl6pPr>
            <a:lvl7pPr marL="2824033" lvl="6" indent="-201717" algn="l" rtl="0">
              <a:spcBef>
                <a:spcPts val="0"/>
              </a:spcBef>
              <a:spcAft>
                <a:spcPts val="0"/>
              </a:spcAft>
              <a:buSzPts val="1600"/>
              <a:buNone/>
              <a:defRPr/>
            </a:lvl7pPr>
            <a:lvl8pPr marL="3227466" lvl="7" indent="-201717" algn="l" rtl="0">
              <a:spcBef>
                <a:spcPts val="0"/>
              </a:spcBef>
              <a:spcAft>
                <a:spcPts val="0"/>
              </a:spcAft>
              <a:buSzPts val="1600"/>
              <a:buNone/>
              <a:defRPr/>
            </a:lvl8pPr>
            <a:lvl9pPr marL="3630900" lvl="8" indent="-201717" algn="l" rtl="0">
              <a:spcBef>
                <a:spcPts val="0"/>
              </a:spcBef>
              <a:spcAft>
                <a:spcPts val="0"/>
              </a:spcAft>
              <a:buSzPts val="1600"/>
              <a:buNone/>
              <a:defRPr/>
            </a:lvl9pPr>
          </a:lstStyle>
          <a:p>
            <a:endParaRPr/>
          </a:p>
        </p:txBody>
      </p:sp>
      <p:sp>
        <p:nvSpPr>
          <p:cNvPr id="73" name="Google Shape;73;g81975985c4_0_1694"/>
          <p:cNvSpPr txBox="1">
            <a:spLocks noGrp="1"/>
          </p:cNvSpPr>
          <p:nvPr>
            <p:ph type="ftr" idx="11"/>
          </p:nvPr>
        </p:nvSpPr>
        <p:spPr>
          <a:xfrm>
            <a:off x="3108960" y="6377940"/>
            <a:ext cx="2926091" cy="342794"/>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600"/>
              <a:buNone/>
              <a:defRPr>
                <a:solidFill>
                  <a:srgbClr val="888888"/>
                </a:solidFill>
              </a:defRPr>
            </a:lvl1pPr>
            <a:lvl2pPr lvl="1" algn="l" rtl="0">
              <a:spcBef>
                <a:spcPts val="0"/>
              </a:spcBef>
              <a:spcAft>
                <a:spcPts val="0"/>
              </a:spcAft>
              <a:buSzPts val="1600"/>
              <a:buNone/>
              <a:defRPr/>
            </a:lvl2pPr>
            <a:lvl3pPr lvl="2" algn="l" rtl="0">
              <a:spcBef>
                <a:spcPts val="0"/>
              </a:spcBef>
              <a:spcAft>
                <a:spcPts val="0"/>
              </a:spcAft>
              <a:buSzPts val="1600"/>
              <a:buNone/>
              <a:defRPr/>
            </a:lvl3pPr>
            <a:lvl4pPr lvl="3" algn="l" rtl="0">
              <a:spcBef>
                <a:spcPts val="0"/>
              </a:spcBef>
              <a:spcAft>
                <a:spcPts val="0"/>
              </a:spcAft>
              <a:buSzPts val="1600"/>
              <a:buNone/>
              <a:defRPr/>
            </a:lvl4pPr>
            <a:lvl5pPr lvl="4" algn="l" rtl="0">
              <a:spcBef>
                <a:spcPts val="0"/>
              </a:spcBef>
              <a:spcAft>
                <a:spcPts val="0"/>
              </a:spcAft>
              <a:buSzPts val="1600"/>
              <a:buNone/>
              <a:defRPr/>
            </a:lvl5pPr>
            <a:lvl6pPr lvl="5" algn="l" rtl="0">
              <a:spcBef>
                <a:spcPts val="0"/>
              </a:spcBef>
              <a:spcAft>
                <a:spcPts val="0"/>
              </a:spcAft>
              <a:buSzPts val="1600"/>
              <a:buNone/>
              <a:defRPr/>
            </a:lvl6pPr>
            <a:lvl7pPr lvl="6" algn="l" rtl="0">
              <a:spcBef>
                <a:spcPts val="0"/>
              </a:spcBef>
              <a:spcAft>
                <a:spcPts val="0"/>
              </a:spcAft>
              <a:buSzPts val="1600"/>
              <a:buNone/>
              <a:defRPr/>
            </a:lvl7pPr>
            <a:lvl8pPr lvl="7" algn="l" rtl="0">
              <a:spcBef>
                <a:spcPts val="0"/>
              </a:spcBef>
              <a:spcAft>
                <a:spcPts val="0"/>
              </a:spcAft>
              <a:buSzPts val="1600"/>
              <a:buNone/>
              <a:defRPr/>
            </a:lvl8pPr>
            <a:lvl9pPr lvl="8" algn="l" rtl="0">
              <a:spcBef>
                <a:spcPts val="0"/>
              </a:spcBef>
              <a:spcAft>
                <a:spcPts val="0"/>
              </a:spcAft>
              <a:buSzPts val="1600"/>
              <a:buNone/>
              <a:defRPr/>
            </a:lvl9pPr>
          </a:lstStyle>
          <a:p>
            <a:endParaRPr/>
          </a:p>
        </p:txBody>
      </p:sp>
      <p:sp>
        <p:nvSpPr>
          <p:cNvPr id="74" name="Google Shape;74;g81975985c4_0_1694"/>
          <p:cNvSpPr txBox="1">
            <a:spLocks noGrp="1"/>
          </p:cNvSpPr>
          <p:nvPr>
            <p:ph type="dt" idx="10"/>
          </p:nvPr>
        </p:nvSpPr>
        <p:spPr>
          <a:xfrm>
            <a:off x="457200" y="6377940"/>
            <a:ext cx="2103000" cy="342794"/>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600"/>
              <a:buNone/>
              <a:defRPr>
                <a:solidFill>
                  <a:srgbClr val="888888"/>
                </a:solidFill>
              </a:defRPr>
            </a:lvl1pPr>
            <a:lvl2pPr lvl="1" algn="l" rtl="0">
              <a:spcBef>
                <a:spcPts val="0"/>
              </a:spcBef>
              <a:spcAft>
                <a:spcPts val="0"/>
              </a:spcAft>
              <a:buSzPts val="1600"/>
              <a:buNone/>
              <a:defRPr/>
            </a:lvl2pPr>
            <a:lvl3pPr lvl="2" algn="l" rtl="0">
              <a:spcBef>
                <a:spcPts val="0"/>
              </a:spcBef>
              <a:spcAft>
                <a:spcPts val="0"/>
              </a:spcAft>
              <a:buSzPts val="1600"/>
              <a:buNone/>
              <a:defRPr/>
            </a:lvl3pPr>
            <a:lvl4pPr lvl="3" algn="l" rtl="0">
              <a:spcBef>
                <a:spcPts val="0"/>
              </a:spcBef>
              <a:spcAft>
                <a:spcPts val="0"/>
              </a:spcAft>
              <a:buSzPts val="1600"/>
              <a:buNone/>
              <a:defRPr/>
            </a:lvl4pPr>
            <a:lvl5pPr lvl="4" algn="l" rtl="0">
              <a:spcBef>
                <a:spcPts val="0"/>
              </a:spcBef>
              <a:spcAft>
                <a:spcPts val="0"/>
              </a:spcAft>
              <a:buSzPts val="1600"/>
              <a:buNone/>
              <a:defRPr/>
            </a:lvl5pPr>
            <a:lvl6pPr lvl="5" algn="l" rtl="0">
              <a:spcBef>
                <a:spcPts val="0"/>
              </a:spcBef>
              <a:spcAft>
                <a:spcPts val="0"/>
              </a:spcAft>
              <a:buSzPts val="1600"/>
              <a:buNone/>
              <a:defRPr/>
            </a:lvl6pPr>
            <a:lvl7pPr lvl="6" algn="l" rtl="0">
              <a:spcBef>
                <a:spcPts val="0"/>
              </a:spcBef>
              <a:spcAft>
                <a:spcPts val="0"/>
              </a:spcAft>
              <a:buSzPts val="1600"/>
              <a:buNone/>
              <a:defRPr/>
            </a:lvl7pPr>
            <a:lvl8pPr lvl="7" algn="l" rtl="0">
              <a:spcBef>
                <a:spcPts val="0"/>
              </a:spcBef>
              <a:spcAft>
                <a:spcPts val="0"/>
              </a:spcAft>
              <a:buSzPts val="1600"/>
              <a:buNone/>
              <a:defRPr/>
            </a:lvl8pPr>
            <a:lvl9pPr lvl="8" algn="l" rtl="0">
              <a:spcBef>
                <a:spcPts val="0"/>
              </a:spcBef>
              <a:spcAft>
                <a:spcPts val="0"/>
              </a:spcAft>
              <a:buSzPts val="1600"/>
              <a:buNone/>
              <a:defRPr/>
            </a:lvl9pPr>
          </a:lstStyle>
          <a:p>
            <a:endParaRPr/>
          </a:p>
        </p:txBody>
      </p:sp>
      <p:sp>
        <p:nvSpPr>
          <p:cNvPr id="75" name="Google Shape;75;g81975985c4_0_1694"/>
          <p:cNvSpPr txBox="1">
            <a:spLocks noGrp="1"/>
          </p:cNvSpPr>
          <p:nvPr>
            <p:ph type="sldNum" idx="12"/>
          </p:nvPr>
        </p:nvSpPr>
        <p:spPr>
          <a:xfrm>
            <a:off x="8611489" y="6291173"/>
            <a:ext cx="189273" cy="169412"/>
          </a:xfrm>
          <a:prstGeom prst="rect">
            <a:avLst/>
          </a:prstGeom>
          <a:noFill/>
          <a:ln>
            <a:noFill/>
          </a:ln>
        </p:spPr>
        <p:txBody>
          <a:bodyPr spcFirstLastPara="1" wrap="square" lIns="0" tIns="0" rIns="0" bIns="0" anchor="t" anchorCtr="0">
            <a:noAutofit/>
          </a:bodyPr>
          <a:lstStyle>
            <a:lvl1pPr marL="33619" marR="0" lvl="0" indent="0" algn="l" rtl="0">
              <a:lnSpc>
                <a:spcPct val="100000"/>
              </a:lnSpc>
              <a:spcBef>
                <a:spcPts val="0"/>
              </a:spcBef>
              <a:buNone/>
              <a:defRPr sz="882" b="0" i="0">
                <a:solidFill>
                  <a:srgbClr val="8A8A8D"/>
                </a:solidFill>
                <a:latin typeface="Calibri"/>
                <a:ea typeface="Calibri"/>
                <a:cs typeface="Calibri"/>
                <a:sym typeface="Calibri"/>
              </a:defRPr>
            </a:lvl1pPr>
            <a:lvl2pPr marL="33619" marR="0" lvl="1" indent="0" algn="l" rtl="0">
              <a:lnSpc>
                <a:spcPct val="100000"/>
              </a:lnSpc>
              <a:spcBef>
                <a:spcPts val="0"/>
              </a:spcBef>
              <a:buNone/>
              <a:defRPr sz="882" b="0" i="0">
                <a:solidFill>
                  <a:srgbClr val="8A8A8D"/>
                </a:solidFill>
                <a:latin typeface="Calibri"/>
                <a:ea typeface="Calibri"/>
                <a:cs typeface="Calibri"/>
                <a:sym typeface="Calibri"/>
              </a:defRPr>
            </a:lvl2pPr>
            <a:lvl3pPr marL="33619" marR="0" lvl="2" indent="0" algn="l" rtl="0">
              <a:lnSpc>
                <a:spcPct val="100000"/>
              </a:lnSpc>
              <a:spcBef>
                <a:spcPts val="0"/>
              </a:spcBef>
              <a:buNone/>
              <a:defRPr sz="882" b="0" i="0">
                <a:solidFill>
                  <a:srgbClr val="8A8A8D"/>
                </a:solidFill>
                <a:latin typeface="Calibri"/>
                <a:ea typeface="Calibri"/>
                <a:cs typeface="Calibri"/>
                <a:sym typeface="Calibri"/>
              </a:defRPr>
            </a:lvl3pPr>
            <a:lvl4pPr marL="33619" marR="0" lvl="3" indent="0" algn="l" rtl="0">
              <a:lnSpc>
                <a:spcPct val="100000"/>
              </a:lnSpc>
              <a:spcBef>
                <a:spcPts val="0"/>
              </a:spcBef>
              <a:buNone/>
              <a:defRPr sz="882" b="0" i="0">
                <a:solidFill>
                  <a:srgbClr val="8A8A8D"/>
                </a:solidFill>
                <a:latin typeface="Calibri"/>
                <a:ea typeface="Calibri"/>
                <a:cs typeface="Calibri"/>
                <a:sym typeface="Calibri"/>
              </a:defRPr>
            </a:lvl4pPr>
            <a:lvl5pPr marL="33619" marR="0" lvl="4" indent="0" algn="l" rtl="0">
              <a:lnSpc>
                <a:spcPct val="100000"/>
              </a:lnSpc>
              <a:spcBef>
                <a:spcPts val="0"/>
              </a:spcBef>
              <a:buNone/>
              <a:defRPr sz="882" b="0" i="0">
                <a:solidFill>
                  <a:srgbClr val="8A8A8D"/>
                </a:solidFill>
                <a:latin typeface="Calibri"/>
                <a:ea typeface="Calibri"/>
                <a:cs typeface="Calibri"/>
                <a:sym typeface="Calibri"/>
              </a:defRPr>
            </a:lvl5pPr>
            <a:lvl6pPr marL="33619" marR="0" lvl="5" indent="0" algn="l" rtl="0">
              <a:lnSpc>
                <a:spcPct val="100000"/>
              </a:lnSpc>
              <a:spcBef>
                <a:spcPts val="0"/>
              </a:spcBef>
              <a:buNone/>
              <a:defRPr sz="882" b="0" i="0">
                <a:solidFill>
                  <a:srgbClr val="8A8A8D"/>
                </a:solidFill>
                <a:latin typeface="Calibri"/>
                <a:ea typeface="Calibri"/>
                <a:cs typeface="Calibri"/>
                <a:sym typeface="Calibri"/>
              </a:defRPr>
            </a:lvl6pPr>
            <a:lvl7pPr marL="33619" marR="0" lvl="6" indent="0" algn="l" rtl="0">
              <a:lnSpc>
                <a:spcPct val="100000"/>
              </a:lnSpc>
              <a:spcBef>
                <a:spcPts val="0"/>
              </a:spcBef>
              <a:buNone/>
              <a:defRPr sz="882" b="0" i="0">
                <a:solidFill>
                  <a:srgbClr val="8A8A8D"/>
                </a:solidFill>
                <a:latin typeface="Calibri"/>
                <a:ea typeface="Calibri"/>
                <a:cs typeface="Calibri"/>
                <a:sym typeface="Calibri"/>
              </a:defRPr>
            </a:lvl7pPr>
            <a:lvl8pPr marL="33619" marR="0" lvl="7" indent="0" algn="l" rtl="0">
              <a:lnSpc>
                <a:spcPct val="100000"/>
              </a:lnSpc>
              <a:spcBef>
                <a:spcPts val="0"/>
              </a:spcBef>
              <a:buNone/>
              <a:defRPr sz="882" b="0" i="0">
                <a:solidFill>
                  <a:srgbClr val="8A8A8D"/>
                </a:solidFill>
                <a:latin typeface="Calibri"/>
                <a:ea typeface="Calibri"/>
                <a:cs typeface="Calibri"/>
                <a:sym typeface="Calibri"/>
              </a:defRPr>
            </a:lvl8pPr>
            <a:lvl9pPr marL="33619" marR="0" lvl="8" indent="0" algn="l" rtl="0">
              <a:lnSpc>
                <a:spcPct val="100000"/>
              </a:lnSpc>
              <a:spcBef>
                <a:spcPts val="0"/>
              </a:spcBef>
              <a:buNone/>
              <a:defRPr sz="882" b="0" i="0">
                <a:solidFill>
                  <a:srgbClr val="8A8A8D"/>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28298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2D62"/>
                </a:solidFill>
                <a:latin typeface="Antonio" panose="02000503000000000000" pitchFamily="2" charset="0"/>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97685"/>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5905451"/>
            <a:ext cx="9129486" cy="95254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6" name="Rectangle 15"/>
          <p:cNvSpPr/>
          <p:nvPr userDrawn="1"/>
        </p:nvSpPr>
        <p:spPr>
          <a:xfrm>
            <a:off x="0" y="0"/>
            <a:ext cx="9144000" cy="6858000"/>
          </a:xfrm>
          <a:prstGeom prst="rect">
            <a:avLst/>
          </a:prstGeom>
          <a:solidFill>
            <a:srgbClr val="E0E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rgbClr val="002D62"/>
                </a:solidFill>
                <a:latin typeface="Antonio" panose="02000503000000000000" pitchFamily="2" charset="0"/>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D1124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D1124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EEEE2CE-DAD5-42AA-A215-2C2E6F4CF4CF}" type="datetimeFigureOut">
              <a:rPr lang="en-US" smtClean="0"/>
              <a:pPr/>
              <a:t>4/4/2024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16AF741-7A2C-440F-BC36-45261AD61CF0}" type="slidenum">
              <a:rPr lang="en-US" smtClean="0"/>
              <a:pPr/>
              <a:t>‹#›</a:t>
            </a:fld>
            <a:endParaRPr lang="en-US"/>
          </a:p>
        </p:txBody>
      </p:sp>
      <p:pic>
        <p:nvPicPr>
          <p:cNvPr id="10" name="Picture 9" descr="city-scape.png"/>
          <p:cNvPicPr>
            <a:picLocks noChangeAspect="1"/>
          </p:cNvPicPr>
          <p:nvPr userDrawn="1"/>
        </p:nvPicPr>
        <p:blipFill>
          <a:blip r:embed="rId2" cstate="print">
            <a:duotone>
              <a:schemeClr val="bg2">
                <a:shade val="45000"/>
                <a:satMod val="135000"/>
              </a:schemeClr>
              <a:prstClr val="white"/>
            </a:duotone>
          </a:blip>
          <a:stretch>
            <a:fillRect/>
          </a:stretch>
        </p:blipFill>
        <p:spPr>
          <a:xfrm>
            <a:off x="-17417" y="5427617"/>
            <a:ext cx="9459946" cy="14478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002D6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Antonio" panose="02000503000000000000" pitchFamily="2" charset="0"/>
              </a:defRPr>
            </a:lvl1pPr>
          </a:lstStyle>
          <a:p>
            <a:r>
              <a:rPr lang="en-US"/>
              <a:t>Click to edit Master title style</a:t>
            </a:r>
            <a:endParaRPr lang="en-US" dirty="0"/>
          </a:p>
        </p:txBody>
      </p:sp>
      <p:pic>
        <p:nvPicPr>
          <p:cNvPr id="11" name="Picture 10" descr="Light-Blue-Star-Rotated.png"/>
          <p:cNvPicPr>
            <a:picLocks noChangeAspect="1"/>
          </p:cNvPicPr>
          <p:nvPr userDrawn="1"/>
        </p:nvPicPr>
        <p:blipFill>
          <a:blip r:embed="rId2" cstate="print"/>
          <a:stretch>
            <a:fillRect/>
          </a:stretch>
        </p:blipFill>
        <p:spPr>
          <a:xfrm rot="4440755">
            <a:off x="-2367568" y="1298859"/>
            <a:ext cx="6105710" cy="4115274"/>
          </a:xfrm>
          <a:prstGeom prst="rect">
            <a:avLst/>
          </a:prstGeom>
        </p:spPr>
      </p:pic>
      <p:sp>
        <p:nvSpPr>
          <p:cNvPr id="12" name="Content Placeholder 2"/>
          <p:cNvSpPr>
            <a:spLocks noGrp="1"/>
          </p:cNvSpPr>
          <p:nvPr>
            <p:ph idx="1"/>
          </p:nvPr>
        </p:nvSpPr>
        <p:spPr>
          <a:xfrm>
            <a:off x="2133600" y="1600200"/>
            <a:ext cx="65532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1" name="Picture 10" descr="Light-Blue-Star-Rotated.png"/>
          <p:cNvPicPr>
            <a:picLocks noChangeAspect="1"/>
          </p:cNvPicPr>
          <p:nvPr userDrawn="1"/>
        </p:nvPicPr>
        <p:blipFill>
          <a:blip r:embed="rId2" cstate="print"/>
          <a:stretch>
            <a:fillRect/>
          </a:stretch>
        </p:blipFill>
        <p:spPr>
          <a:xfrm rot="21189372">
            <a:off x="3270999" y="2558235"/>
            <a:ext cx="6093628" cy="4107131"/>
          </a:xfrm>
          <a:prstGeom prst="rect">
            <a:avLst/>
          </a:prstGeom>
        </p:spPr>
      </p:pic>
      <p:sp>
        <p:nvSpPr>
          <p:cNvPr id="19"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itle 1"/>
          <p:cNvSpPr>
            <a:spLocks noGrp="1"/>
          </p:cNvSpPr>
          <p:nvPr>
            <p:ph type="title"/>
          </p:nvPr>
        </p:nvSpPr>
        <p:spPr>
          <a:xfrm>
            <a:off x="457200" y="274638"/>
            <a:ext cx="8229600" cy="1143000"/>
          </a:xfrm>
        </p:spPr>
        <p:txBody>
          <a:bodyPr/>
          <a:lstStyle>
            <a:lvl1pPr algn="l">
              <a:defRPr>
                <a:solidFill>
                  <a:srgbClr val="002D62"/>
                </a:solidFill>
                <a:latin typeface="Antonio" panose="02000503000000000000" pitchFamily="2" charset="0"/>
              </a:defRPr>
            </a:lvl1pPr>
          </a:lstStyle>
          <a:p>
            <a:r>
              <a:rPr lang="en-US"/>
              <a:t>Click to edit Master title style</a:t>
            </a:r>
            <a:endParaRPr lang="en-US" dirty="0"/>
          </a:p>
        </p:txBody>
      </p:sp>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 y="6236432"/>
            <a:ext cx="838200" cy="505298"/>
          </a:xfrm>
          <a:prstGeom prst="rect">
            <a:avLst/>
          </a:prstGeom>
        </p:spPr>
      </p:pic>
      <p:sp>
        <p:nvSpPr>
          <p:cNvPr id="10" name="Date Placeholder 3"/>
          <p:cNvSpPr txBox="1">
            <a:spLocks/>
          </p:cNvSpPr>
          <p:nvPr userDrawn="1"/>
        </p:nvSpPr>
        <p:spPr>
          <a:xfrm>
            <a:off x="1524000" y="6340475"/>
            <a:ext cx="3962400" cy="365125"/>
          </a:xfrm>
          <a:prstGeom prst="rect">
            <a:avLst/>
          </a:prstGeom>
        </p:spPr>
        <p:txBody>
          <a:bodyPr vert="horz" lIns="91440" tIns="45720" rIns="91440" bIns="45720" rtlCol="0" anchor="ctr"/>
          <a:lstStyle>
            <a:lvl1pPr algn="ctr">
              <a:defRPr/>
            </a:lvl1pPr>
          </a:lstStyle>
          <a:p>
            <a:pPr algn="l"/>
            <a:r>
              <a:rPr lang="en-US" sz="1200" i="1" dirty="0">
                <a:solidFill>
                  <a:srgbClr val="D11242"/>
                </a:solidFill>
              </a:rPr>
              <a:t>Growing Alabama’s Economy, One Small Business at a</a:t>
            </a:r>
            <a:r>
              <a:rPr lang="en-US" sz="1200" i="1" baseline="0" dirty="0">
                <a:solidFill>
                  <a:srgbClr val="D11242"/>
                </a:solidFill>
              </a:rPr>
              <a:t> Time</a:t>
            </a:r>
            <a:endParaRPr lang="en-US" sz="1200" i="1" dirty="0">
              <a:solidFill>
                <a:srgbClr val="D11242"/>
              </a:solidFill>
            </a:endParaRPr>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257"/>
            <a:ext cx="9144000" cy="281895"/>
          </a:xfrm>
          <a:prstGeom prst="rect">
            <a:avLst/>
          </a:prstGeom>
        </p:spPr>
      </p:pic>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8534400" y="-7257"/>
            <a:ext cx="609600" cy="6096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E0E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3050"/>
            <a:ext cx="3008313" cy="1162050"/>
          </a:xfrm>
        </p:spPr>
        <p:txBody>
          <a:bodyPr anchor="b"/>
          <a:lstStyle>
            <a:lvl1pPr algn="l">
              <a:defRPr sz="2000" b="1">
                <a:solidFill>
                  <a:srgbClr val="002D62"/>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rgbClr val="002D62"/>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0" name="Picture 9"/>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 y="6236432"/>
            <a:ext cx="838200" cy="505298"/>
          </a:xfrm>
          <a:prstGeom prst="rect">
            <a:avLst/>
          </a:prstGeom>
        </p:spPr>
      </p:pic>
      <p:sp>
        <p:nvSpPr>
          <p:cNvPr id="11" name="Date Placeholder 3"/>
          <p:cNvSpPr txBox="1">
            <a:spLocks/>
          </p:cNvSpPr>
          <p:nvPr userDrawn="1"/>
        </p:nvSpPr>
        <p:spPr>
          <a:xfrm>
            <a:off x="1524000" y="6340475"/>
            <a:ext cx="3962400" cy="365125"/>
          </a:xfrm>
          <a:prstGeom prst="rect">
            <a:avLst/>
          </a:prstGeom>
        </p:spPr>
        <p:txBody>
          <a:bodyPr vert="horz" lIns="91440" tIns="45720" rIns="91440" bIns="45720" rtlCol="0" anchor="ctr"/>
          <a:lstStyle>
            <a:lvl1pPr algn="ctr">
              <a:defRPr/>
            </a:lvl1pPr>
          </a:lstStyle>
          <a:p>
            <a:pPr algn="l"/>
            <a:r>
              <a:rPr lang="en-US" sz="1200" i="1" dirty="0">
                <a:solidFill>
                  <a:srgbClr val="D11242"/>
                </a:solidFill>
              </a:rPr>
              <a:t>Growing Alabama’s Economy, One Small Business at a</a:t>
            </a:r>
            <a:r>
              <a:rPr lang="en-US" sz="1200" i="1" baseline="0" dirty="0">
                <a:solidFill>
                  <a:srgbClr val="D11242"/>
                </a:solidFill>
              </a:rPr>
              <a:t> Time</a:t>
            </a:r>
            <a:endParaRPr lang="en-US" sz="1200" i="1" dirty="0">
              <a:solidFill>
                <a:srgbClr val="D11242"/>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31038" y="6475631"/>
            <a:ext cx="5223823" cy="389626"/>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00200" y="6605407"/>
            <a:ext cx="2895600" cy="25985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2D6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EEEE2CE-DAD5-42AA-A215-2C2E6F4CF4CF}" type="datetimeFigureOut">
              <a:rPr lang="en-US" smtClean="0"/>
              <a:pPr/>
              <a:t>4/4/2024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16AF741-7A2C-440F-BC36-45261AD61CF0}" type="slidenum">
              <a:rPr lang="en-US" smtClean="0"/>
              <a:pPr/>
              <a:t>‹#›</a:t>
            </a:fld>
            <a:endParaRPr lang="en-US"/>
          </a:p>
        </p:txBody>
      </p:sp>
      <p:pic>
        <p:nvPicPr>
          <p:cNvPr id="9" name="Picture 8" descr="city-scape.png"/>
          <p:cNvPicPr>
            <a:picLocks noChangeAspect="1"/>
          </p:cNvPicPr>
          <p:nvPr userDrawn="1"/>
        </p:nvPicPr>
        <p:blipFill>
          <a:blip r:embed="rId2" cstate="print">
            <a:duotone>
              <a:schemeClr val="bg2">
                <a:shade val="45000"/>
                <a:satMod val="135000"/>
              </a:schemeClr>
              <a:prstClr val="white"/>
            </a:duotone>
          </a:blip>
          <a:stretch>
            <a:fillRect/>
          </a:stretch>
        </p:blipFill>
        <p:spPr>
          <a:xfrm>
            <a:off x="-17417" y="5791200"/>
            <a:ext cx="6723017" cy="108421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42500" y="6475631"/>
            <a:ext cx="5312362" cy="389626"/>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00" y="6605407"/>
            <a:ext cx="4572000" cy="25985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1" r:id="rId12"/>
  </p:sldLayoutIdLst>
  <p:txStyles>
    <p:titleStyle>
      <a:lvl1pPr algn="ctr" defTabSz="914400" rtl="0" eaLnBrk="1" latinLnBrk="0" hangingPunct="1">
        <a:spcBef>
          <a:spcPct val="0"/>
        </a:spcBef>
        <a:buNone/>
        <a:defRPr sz="4400" kern="1200">
          <a:solidFill>
            <a:schemeClr val="tx1"/>
          </a:solidFill>
          <a:latin typeface="Antonio" panose="02000503000000000000"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1049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400" kern="1200">
          <a:solidFill>
            <a:schemeClr val="tx1"/>
          </a:solidFill>
          <a:latin typeface="Antonio" panose="02000503000000000000"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annualcreditreport.com/index.action"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8.xml"/><Relationship Id="rId5" Type="http://schemas.openxmlformats.org/officeDocument/2006/relationships/image" Target="../media/image58.png"/><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jpeg"/><Relationship Id="rId7" Type="http://schemas.openxmlformats.org/officeDocument/2006/relationships/image" Target="../media/image39.jpeg"/><Relationship Id="rId12"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38.jpe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jpeg"/><Relationship Id="rId9" Type="http://schemas.openxmlformats.org/officeDocument/2006/relationships/image" Target="../media/image4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asbdc.org/start-your-business/alabama-grants-for-small-business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6788506-8EFA-DF62-702B-A596744DF5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0"/>
            <a:ext cx="86868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730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304800"/>
            <a:ext cx="8001000" cy="1295400"/>
          </a:xfrm>
        </p:spPr>
        <p:txBody>
          <a:bodyPr>
            <a:noAutofit/>
          </a:bodyPr>
          <a:lstStyle/>
          <a:p>
            <a:r>
              <a:rPr lang="en-US" b="1" dirty="0">
                <a:latin typeface="+mj-lt"/>
              </a:rPr>
              <a:t>Five Cs of Credit</a:t>
            </a:r>
            <a:br>
              <a:rPr lang="en-US" sz="2000" b="1" dirty="0">
                <a:latin typeface="+mj-lt"/>
              </a:rPr>
            </a:br>
            <a:r>
              <a:rPr lang="en-US" sz="1600" dirty="0">
                <a:latin typeface="SourceSansPro"/>
              </a:rPr>
              <a:t>The five Cs of credit are used by lenders to gauge the creditworthiness of potential borrowers.</a:t>
            </a:r>
            <a:br>
              <a:rPr lang="en-US" sz="1600" dirty="0">
                <a:latin typeface="SourceSansPro"/>
              </a:rPr>
            </a:br>
            <a:endParaRPr lang="en-US" sz="2000" b="1" dirty="0">
              <a:latin typeface="+mj-lt"/>
            </a:endParaRPr>
          </a:p>
        </p:txBody>
      </p:sp>
      <p:sp>
        <p:nvSpPr>
          <p:cNvPr id="3" name="Content Placeholder 2"/>
          <p:cNvSpPr>
            <a:spLocks noGrp="1"/>
          </p:cNvSpPr>
          <p:nvPr>
            <p:ph idx="1"/>
          </p:nvPr>
        </p:nvSpPr>
        <p:spPr>
          <a:xfrm>
            <a:off x="571500" y="1600200"/>
            <a:ext cx="8001000" cy="4572000"/>
          </a:xfrm>
        </p:spPr>
        <p:txBody>
          <a:bodyPr>
            <a:normAutofit fontScale="92500"/>
          </a:bodyPr>
          <a:lstStyle/>
          <a:p>
            <a:pPr marL="514350" indent="-514350">
              <a:buFont typeface="+mj-lt"/>
              <a:buAutoNum type="arabicParenR"/>
            </a:pPr>
            <a:r>
              <a:rPr lang="en-US" b="1" dirty="0"/>
              <a:t>Character: </a:t>
            </a:r>
            <a:r>
              <a:rPr lang="en-US" dirty="0">
                <a:solidFill>
                  <a:srgbClr val="002D62"/>
                </a:solidFill>
              </a:rPr>
              <a:t>the applicant’s credit history.</a:t>
            </a:r>
            <a:endParaRPr lang="en-US" dirty="0">
              <a:solidFill>
                <a:srgbClr val="111111"/>
              </a:solidFill>
              <a:latin typeface="SourceSansPro"/>
            </a:endParaRPr>
          </a:p>
          <a:p>
            <a:pPr marL="514350" indent="-514350">
              <a:buFont typeface="+mj-lt"/>
              <a:buAutoNum type="arabicParenR"/>
            </a:pPr>
            <a:r>
              <a:rPr lang="en-US" b="1" dirty="0">
                <a:latin typeface="SourceSansPro"/>
              </a:rPr>
              <a:t>Capacity:</a:t>
            </a:r>
            <a:r>
              <a:rPr lang="en-US" dirty="0">
                <a:solidFill>
                  <a:srgbClr val="111111"/>
                </a:solidFill>
                <a:latin typeface="SourceSansPro"/>
              </a:rPr>
              <a:t> </a:t>
            </a:r>
            <a:r>
              <a:rPr lang="en-US" dirty="0">
                <a:solidFill>
                  <a:srgbClr val="002D62"/>
                </a:solidFill>
                <a:latin typeface="SourceSansPro"/>
              </a:rPr>
              <a:t>the applicant's debt-to-income ratio.</a:t>
            </a:r>
          </a:p>
          <a:p>
            <a:pPr marL="514350" indent="-514350">
              <a:buFont typeface="+mj-lt"/>
              <a:buAutoNum type="arabicParenR"/>
            </a:pPr>
            <a:r>
              <a:rPr lang="en-US" b="1" dirty="0">
                <a:latin typeface="SourceSansPro"/>
              </a:rPr>
              <a:t>Capital:</a:t>
            </a:r>
            <a:r>
              <a:rPr lang="en-US" dirty="0">
                <a:solidFill>
                  <a:srgbClr val="111111"/>
                </a:solidFill>
                <a:latin typeface="SourceSansPro"/>
              </a:rPr>
              <a:t> </a:t>
            </a:r>
            <a:r>
              <a:rPr lang="en-US" dirty="0">
                <a:solidFill>
                  <a:srgbClr val="002D62"/>
                </a:solidFill>
                <a:latin typeface="SourceSansPro"/>
              </a:rPr>
              <a:t>the amount of money an applicant has.</a:t>
            </a:r>
          </a:p>
          <a:p>
            <a:pPr marL="514350" indent="-514350">
              <a:buFont typeface="+mj-lt"/>
              <a:buAutoNum type="arabicParenR"/>
            </a:pPr>
            <a:r>
              <a:rPr lang="en-US" b="1" dirty="0">
                <a:latin typeface="SourceSansPro"/>
              </a:rPr>
              <a:t>Collateral:</a:t>
            </a:r>
            <a:r>
              <a:rPr lang="en-US" dirty="0">
                <a:solidFill>
                  <a:srgbClr val="111111"/>
                </a:solidFill>
                <a:latin typeface="SourceSansPro"/>
              </a:rPr>
              <a:t> </a:t>
            </a:r>
            <a:r>
              <a:rPr lang="en-US" dirty="0">
                <a:solidFill>
                  <a:srgbClr val="002D62"/>
                </a:solidFill>
                <a:latin typeface="SourceSansPro"/>
              </a:rPr>
              <a:t>an asset that can back or act as security for the loan.</a:t>
            </a:r>
          </a:p>
          <a:p>
            <a:pPr marL="514350" indent="-514350">
              <a:buFont typeface="+mj-lt"/>
              <a:buAutoNum type="arabicParenR"/>
            </a:pPr>
            <a:r>
              <a:rPr lang="en-US" b="1" dirty="0">
                <a:latin typeface="SourceSansPro"/>
              </a:rPr>
              <a:t>Conditions:</a:t>
            </a:r>
            <a:r>
              <a:rPr lang="en-US" dirty="0">
                <a:solidFill>
                  <a:srgbClr val="111111"/>
                </a:solidFill>
                <a:latin typeface="SourceSansPro"/>
              </a:rPr>
              <a:t> </a:t>
            </a:r>
            <a:r>
              <a:rPr lang="en-US" dirty="0">
                <a:solidFill>
                  <a:srgbClr val="002D62"/>
                </a:solidFill>
                <a:latin typeface="SourceSansPro"/>
              </a:rPr>
              <a:t>the purpose of the loan, the amount involved, and prevailing interest rates.</a:t>
            </a:r>
          </a:p>
          <a:p>
            <a:endParaRPr lang="en-US" b="1" dirty="0"/>
          </a:p>
          <a:p>
            <a:pPr marL="0" indent="0">
              <a:buNone/>
            </a:pPr>
            <a:endParaRPr lang="en-US" sz="2200" b="1" dirty="0">
              <a:solidFill>
                <a:srgbClr val="002D62"/>
              </a:solidFill>
            </a:endParaRPr>
          </a:p>
          <a:p>
            <a:pPr marL="0" indent="0">
              <a:buNone/>
            </a:pPr>
            <a:endParaRPr lang="en-US" sz="2000" dirty="0">
              <a:solidFill>
                <a:srgbClr val="002D62"/>
              </a:solidFill>
            </a:endParaRPr>
          </a:p>
          <a:p>
            <a:pPr marL="0" indent="0">
              <a:buNone/>
            </a:pPr>
            <a:endParaRPr lang="en-US" dirty="0">
              <a:solidFill>
                <a:srgbClr val="002D62"/>
              </a:solidFill>
            </a:endParaRPr>
          </a:p>
          <a:p>
            <a:pPr marL="0" indent="0">
              <a:buNone/>
            </a:pPr>
            <a:endParaRPr lang="en-US" dirty="0"/>
          </a:p>
        </p:txBody>
      </p:sp>
      <p:sp>
        <p:nvSpPr>
          <p:cNvPr id="4" name="Title 1">
            <a:extLst>
              <a:ext uri="{FF2B5EF4-FFF2-40B4-BE49-F238E27FC236}">
                <a16:creationId xmlns:a16="http://schemas.microsoft.com/office/drawing/2014/main" id="{21432A0D-74D9-42F8-948F-2D4084CA0C3A}"/>
              </a:ext>
            </a:extLst>
          </p:cNvPr>
          <p:cNvSpPr txBox="1">
            <a:spLocks/>
          </p:cNvSpPr>
          <p:nvPr/>
        </p:nvSpPr>
        <p:spPr>
          <a:xfrm>
            <a:off x="533400" y="918369"/>
            <a:ext cx="8001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2D62"/>
                </a:solidFill>
                <a:latin typeface="Antonio" panose="02000503000000000000" pitchFamily="2" charset="0"/>
                <a:ea typeface="+mj-ea"/>
                <a:cs typeface="+mj-cs"/>
              </a:defRPr>
            </a:lvl1pPr>
          </a:lstStyle>
          <a:p>
            <a:endParaRPr lang="en-US" sz="3200" dirty="0"/>
          </a:p>
        </p:txBody>
      </p:sp>
    </p:spTree>
    <p:extLst>
      <p:ext uri="{BB962C8B-B14F-4D97-AF65-F5344CB8AC3E}">
        <p14:creationId xmlns:p14="http://schemas.microsoft.com/office/powerpoint/2010/main" val="1003282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304800"/>
            <a:ext cx="8001000" cy="1143000"/>
          </a:xfrm>
        </p:spPr>
        <p:txBody>
          <a:bodyPr>
            <a:normAutofit/>
          </a:bodyPr>
          <a:lstStyle/>
          <a:p>
            <a:r>
              <a:rPr lang="en-US" b="1" dirty="0">
                <a:latin typeface="+mj-lt"/>
              </a:rPr>
              <a:t>Lender Minimum Requirements</a:t>
            </a:r>
          </a:p>
        </p:txBody>
      </p:sp>
      <p:sp>
        <p:nvSpPr>
          <p:cNvPr id="3" name="Content Placeholder 2"/>
          <p:cNvSpPr>
            <a:spLocks noGrp="1"/>
          </p:cNvSpPr>
          <p:nvPr>
            <p:ph idx="1"/>
          </p:nvPr>
        </p:nvSpPr>
        <p:spPr>
          <a:xfrm>
            <a:off x="571500" y="1447800"/>
            <a:ext cx="8001000" cy="4572000"/>
          </a:xfrm>
        </p:spPr>
        <p:txBody>
          <a:bodyPr>
            <a:normAutofit fontScale="70000" lnSpcReduction="20000"/>
          </a:bodyPr>
          <a:lstStyle/>
          <a:p>
            <a:r>
              <a:rPr lang="en-US" b="1" dirty="0"/>
              <a:t>Experience</a:t>
            </a:r>
            <a:r>
              <a:rPr lang="en-US" dirty="0"/>
              <a:t>:</a:t>
            </a:r>
            <a:r>
              <a:rPr lang="en-US" dirty="0">
                <a:solidFill>
                  <a:srgbClr val="002D62"/>
                </a:solidFill>
              </a:rPr>
              <a:t> Relevant management experience in the industry. </a:t>
            </a:r>
          </a:p>
          <a:p>
            <a:pPr marL="0" indent="0">
              <a:buNone/>
            </a:pPr>
            <a:endParaRPr lang="en-US" sz="2100" dirty="0">
              <a:solidFill>
                <a:srgbClr val="002D62"/>
              </a:solidFill>
            </a:endParaRPr>
          </a:p>
          <a:p>
            <a:r>
              <a:rPr lang="en-US" b="1" dirty="0"/>
              <a:t>Secondary Source of Income</a:t>
            </a:r>
            <a:r>
              <a:rPr lang="en-US" dirty="0"/>
              <a:t>:</a:t>
            </a:r>
            <a:r>
              <a:rPr lang="en-US" b="1" dirty="0"/>
              <a:t> </a:t>
            </a:r>
            <a:r>
              <a:rPr lang="en-US" dirty="0">
                <a:solidFill>
                  <a:srgbClr val="002D62"/>
                </a:solidFill>
              </a:rPr>
              <a:t>This can be a spouse’s income, an affiliate business’ income, or the applicant keeping their job until the business is off the ground. </a:t>
            </a:r>
          </a:p>
          <a:p>
            <a:pPr marL="0" indent="0">
              <a:buNone/>
            </a:pPr>
            <a:endParaRPr lang="en-US" sz="2100" dirty="0">
              <a:solidFill>
                <a:srgbClr val="002D62"/>
              </a:solidFill>
            </a:endParaRPr>
          </a:p>
          <a:p>
            <a:r>
              <a:rPr lang="en-US" b="1" dirty="0"/>
              <a:t>Credit History</a:t>
            </a:r>
            <a:r>
              <a:rPr lang="en-US" dirty="0"/>
              <a:t>: </a:t>
            </a:r>
            <a:r>
              <a:rPr lang="en-US" dirty="0">
                <a:solidFill>
                  <a:srgbClr val="002D62"/>
                </a:solidFill>
              </a:rPr>
              <a:t>A demonstrated record of paying bills on time; no active collections, no charge offs, not in bankruptcy, minimal or no late payments.</a:t>
            </a:r>
          </a:p>
          <a:p>
            <a:pPr marL="0" indent="0">
              <a:buNone/>
            </a:pPr>
            <a:endParaRPr lang="en-US" sz="2200" dirty="0">
              <a:solidFill>
                <a:srgbClr val="002D62"/>
              </a:solidFill>
            </a:endParaRPr>
          </a:p>
          <a:p>
            <a:r>
              <a:rPr lang="en-US" b="1" dirty="0"/>
              <a:t>Equity Injection</a:t>
            </a:r>
            <a:r>
              <a:rPr lang="en-US" dirty="0"/>
              <a:t>:</a:t>
            </a:r>
            <a:r>
              <a:rPr lang="en-US" b="1" dirty="0"/>
              <a:t> </a:t>
            </a:r>
            <a:r>
              <a:rPr lang="en-US" dirty="0">
                <a:solidFill>
                  <a:srgbClr val="002D62"/>
                </a:solidFill>
              </a:rPr>
              <a:t>A lender will need to see at least 10% of project costs available as cash for businesses that do not have two years of tax returns.</a:t>
            </a:r>
          </a:p>
          <a:p>
            <a:pPr marL="0" indent="0">
              <a:buNone/>
            </a:pPr>
            <a:endParaRPr lang="en-US" sz="2100" dirty="0">
              <a:solidFill>
                <a:srgbClr val="002D62"/>
              </a:solidFill>
            </a:endParaRPr>
          </a:p>
          <a:p>
            <a:r>
              <a:rPr lang="en-US" b="1" dirty="0"/>
              <a:t>Current on Taxes and Child Support</a:t>
            </a:r>
            <a:r>
              <a:rPr lang="en-US" dirty="0"/>
              <a:t>:</a:t>
            </a:r>
            <a:r>
              <a:rPr lang="en-US" dirty="0">
                <a:solidFill>
                  <a:srgbClr val="002D62"/>
                </a:solidFill>
              </a:rPr>
              <a:t> Current or making payments under a payment plan.</a:t>
            </a:r>
          </a:p>
          <a:p>
            <a:pPr marL="0" indent="0">
              <a:buNone/>
            </a:pPr>
            <a:endParaRPr lang="en-US" sz="2200" b="1" dirty="0">
              <a:solidFill>
                <a:srgbClr val="002D62"/>
              </a:solidFill>
            </a:endParaRPr>
          </a:p>
          <a:p>
            <a:pPr marL="0" indent="0">
              <a:buNone/>
            </a:pPr>
            <a:endParaRPr lang="en-US" sz="2000" dirty="0">
              <a:solidFill>
                <a:srgbClr val="002D62"/>
              </a:solidFill>
            </a:endParaRPr>
          </a:p>
          <a:p>
            <a:pPr marL="0" indent="0">
              <a:buNone/>
            </a:pPr>
            <a:endParaRPr lang="en-US" dirty="0">
              <a:solidFill>
                <a:srgbClr val="002D62"/>
              </a:solidFill>
            </a:endParaRPr>
          </a:p>
          <a:p>
            <a:pPr marL="0" indent="0">
              <a:buNone/>
            </a:pPr>
            <a:endParaRPr lang="en-US" dirty="0"/>
          </a:p>
        </p:txBody>
      </p:sp>
      <p:sp>
        <p:nvSpPr>
          <p:cNvPr id="4" name="Title 1">
            <a:extLst>
              <a:ext uri="{FF2B5EF4-FFF2-40B4-BE49-F238E27FC236}">
                <a16:creationId xmlns:a16="http://schemas.microsoft.com/office/drawing/2014/main" id="{21432A0D-74D9-42F8-948F-2D4084CA0C3A}"/>
              </a:ext>
            </a:extLst>
          </p:cNvPr>
          <p:cNvSpPr txBox="1">
            <a:spLocks/>
          </p:cNvSpPr>
          <p:nvPr/>
        </p:nvSpPr>
        <p:spPr>
          <a:xfrm>
            <a:off x="533400" y="918369"/>
            <a:ext cx="8001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2D62"/>
                </a:solidFill>
                <a:latin typeface="Antonio" panose="02000503000000000000" pitchFamily="2" charset="0"/>
                <a:ea typeface="+mj-ea"/>
                <a:cs typeface="+mj-cs"/>
              </a:defRPr>
            </a:lvl1pPr>
          </a:lstStyle>
          <a:p>
            <a:endParaRPr lang="en-US" sz="3200" dirty="0"/>
          </a:p>
        </p:txBody>
      </p:sp>
    </p:spTree>
    <p:extLst>
      <p:ext uri="{BB962C8B-B14F-4D97-AF65-F5344CB8AC3E}">
        <p14:creationId xmlns:p14="http://schemas.microsoft.com/office/powerpoint/2010/main" val="291411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930" y="1676400"/>
            <a:ext cx="8740140" cy="4491832"/>
          </a:xfrm>
        </p:spPr>
        <p:txBody>
          <a:bodyPr>
            <a:normAutofit fontScale="92500"/>
          </a:bodyPr>
          <a:lstStyle/>
          <a:p>
            <a:pPr fontAlgn="ctr"/>
            <a:r>
              <a:rPr lang="en-US" dirty="0"/>
              <a:t>For any owner of 20% or more of the business:</a:t>
            </a:r>
          </a:p>
          <a:p>
            <a:pPr lvl="1" fontAlgn="ctr"/>
            <a:r>
              <a:rPr lang="en-US" dirty="0">
                <a:solidFill>
                  <a:srgbClr val="002D62"/>
                </a:solidFill>
              </a:rPr>
              <a:t>Complete Personal Financial Statement, joint with spouse </a:t>
            </a:r>
          </a:p>
          <a:p>
            <a:pPr lvl="2" fontAlgn="ctr"/>
            <a:r>
              <a:rPr lang="en-US" dirty="0">
                <a:solidFill>
                  <a:srgbClr val="002D62"/>
                </a:solidFill>
              </a:rPr>
              <a:t>Why ask for spouse if the spouse is not on the loan? A lender is looking at </a:t>
            </a:r>
            <a:r>
              <a:rPr lang="en-US" i="1" dirty="0">
                <a:solidFill>
                  <a:srgbClr val="002D62"/>
                </a:solidFill>
              </a:rPr>
              <a:t>total household income</a:t>
            </a:r>
            <a:r>
              <a:rPr lang="en-US" dirty="0">
                <a:solidFill>
                  <a:srgbClr val="002D62"/>
                </a:solidFill>
              </a:rPr>
              <a:t>.</a:t>
            </a:r>
          </a:p>
          <a:p>
            <a:pPr lvl="1" fontAlgn="ctr"/>
            <a:r>
              <a:rPr lang="en-US" dirty="0">
                <a:solidFill>
                  <a:srgbClr val="002D62"/>
                </a:solidFill>
              </a:rPr>
              <a:t>Last 3 years of personal tax returns</a:t>
            </a:r>
          </a:p>
          <a:p>
            <a:pPr lvl="1" fontAlgn="ctr"/>
            <a:r>
              <a:rPr lang="en-US" dirty="0">
                <a:solidFill>
                  <a:srgbClr val="002D62"/>
                </a:solidFill>
              </a:rPr>
              <a:t>Credit report, for the applicant and spouse</a:t>
            </a:r>
          </a:p>
          <a:p>
            <a:pPr lvl="1" fontAlgn="ctr"/>
            <a:r>
              <a:rPr lang="en-US" dirty="0">
                <a:solidFill>
                  <a:srgbClr val="002D62"/>
                </a:solidFill>
              </a:rPr>
              <a:t>Management resume</a:t>
            </a:r>
          </a:p>
          <a:p>
            <a:pPr fontAlgn="ctr"/>
            <a:r>
              <a:rPr lang="en-US" dirty="0"/>
              <a:t>Project expense summary – outline the uses of funds</a:t>
            </a:r>
          </a:p>
          <a:p>
            <a:pPr fontAlgn="ctr"/>
            <a:r>
              <a:rPr lang="en-US" dirty="0"/>
              <a:t>Start-Up Projections</a:t>
            </a:r>
          </a:p>
        </p:txBody>
      </p:sp>
      <p:sp>
        <p:nvSpPr>
          <p:cNvPr id="4" name="Title 1">
            <a:extLst>
              <a:ext uri="{FF2B5EF4-FFF2-40B4-BE49-F238E27FC236}">
                <a16:creationId xmlns:a16="http://schemas.microsoft.com/office/drawing/2014/main" id="{21432A0D-74D9-42F8-948F-2D4084CA0C3A}"/>
              </a:ext>
            </a:extLst>
          </p:cNvPr>
          <p:cNvSpPr txBox="1">
            <a:spLocks/>
          </p:cNvSpPr>
          <p:nvPr/>
        </p:nvSpPr>
        <p:spPr>
          <a:xfrm>
            <a:off x="533400" y="918369"/>
            <a:ext cx="8001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2D62"/>
                </a:solidFill>
                <a:latin typeface="Antonio" panose="02000503000000000000" pitchFamily="2" charset="0"/>
                <a:ea typeface="+mj-ea"/>
                <a:cs typeface="+mj-cs"/>
              </a:defRPr>
            </a:lvl1pPr>
          </a:lstStyle>
          <a:p>
            <a:endParaRPr lang="en-US" sz="3200" dirty="0"/>
          </a:p>
        </p:txBody>
      </p:sp>
      <p:sp>
        <p:nvSpPr>
          <p:cNvPr id="7" name="Title 1">
            <a:extLst>
              <a:ext uri="{FF2B5EF4-FFF2-40B4-BE49-F238E27FC236}">
                <a16:creationId xmlns:a16="http://schemas.microsoft.com/office/drawing/2014/main" id="{2D59BFB0-F85F-4254-B124-62EAEE4A6670}"/>
              </a:ext>
            </a:extLst>
          </p:cNvPr>
          <p:cNvSpPr>
            <a:spLocks noGrp="1"/>
          </p:cNvSpPr>
          <p:nvPr>
            <p:ph type="title"/>
          </p:nvPr>
        </p:nvSpPr>
        <p:spPr>
          <a:xfrm>
            <a:off x="571500" y="274638"/>
            <a:ext cx="8001000" cy="1143000"/>
          </a:xfrm>
        </p:spPr>
        <p:txBody>
          <a:bodyPr>
            <a:normAutofit fontScale="90000"/>
          </a:bodyPr>
          <a:lstStyle/>
          <a:p>
            <a:r>
              <a:rPr lang="en-US" b="1" dirty="0">
                <a:latin typeface="+mj-lt"/>
              </a:rPr>
              <a:t>Document Requirements</a:t>
            </a:r>
            <a:br>
              <a:rPr lang="en-US" b="1" dirty="0">
                <a:latin typeface="+mj-lt"/>
              </a:rPr>
            </a:br>
            <a:r>
              <a:rPr lang="en-US" sz="3100" b="1" dirty="0">
                <a:latin typeface="+mj-lt"/>
              </a:rPr>
              <a:t>for Startups</a:t>
            </a:r>
            <a:endParaRPr lang="en-US" b="1" dirty="0">
              <a:latin typeface="+mj-lt"/>
            </a:endParaRPr>
          </a:p>
        </p:txBody>
      </p:sp>
    </p:spTree>
    <p:extLst>
      <p:ext uri="{BB962C8B-B14F-4D97-AF65-F5344CB8AC3E}">
        <p14:creationId xmlns:p14="http://schemas.microsoft.com/office/powerpoint/2010/main" val="1341352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2670F2-9F32-2B04-910B-2EBB7D884277}"/>
              </a:ext>
            </a:extLst>
          </p:cNvPr>
          <p:cNvPicPr>
            <a:picLocks noChangeAspect="1"/>
          </p:cNvPicPr>
          <p:nvPr/>
        </p:nvPicPr>
        <p:blipFill>
          <a:blip r:embed="rId3"/>
          <a:stretch>
            <a:fillRect/>
          </a:stretch>
        </p:blipFill>
        <p:spPr>
          <a:xfrm>
            <a:off x="629920" y="1719102"/>
            <a:ext cx="7677150" cy="2178050"/>
          </a:xfrm>
          <a:prstGeom prst="rect">
            <a:avLst/>
          </a:prstGeom>
        </p:spPr>
      </p:pic>
      <p:sp>
        <p:nvSpPr>
          <p:cNvPr id="5" name="TextBox 4"/>
          <p:cNvSpPr txBox="1"/>
          <p:nvPr/>
        </p:nvSpPr>
        <p:spPr>
          <a:xfrm>
            <a:off x="2762160" y="4191000"/>
            <a:ext cx="1295400" cy="553998"/>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000" dirty="0"/>
              <a:t>Do they have equity in their home or other real estate? </a:t>
            </a:r>
          </a:p>
        </p:txBody>
      </p:sp>
      <p:sp>
        <p:nvSpPr>
          <p:cNvPr id="6" name="TextBox 5"/>
          <p:cNvSpPr txBox="1"/>
          <p:nvPr/>
        </p:nvSpPr>
        <p:spPr>
          <a:xfrm>
            <a:off x="2209800" y="2133600"/>
            <a:ext cx="1295400" cy="861774"/>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000" dirty="0"/>
              <a:t>Do they have cash available for an equity injection? If not, where will they get it?</a:t>
            </a:r>
          </a:p>
        </p:txBody>
      </p:sp>
      <p:sp>
        <p:nvSpPr>
          <p:cNvPr id="7" name="TextBox 6"/>
          <p:cNvSpPr txBox="1"/>
          <p:nvPr/>
        </p:nvSpPr>
        <p:spPr>
          <a:xfrm>
            <a:off x="6286500" y="2900707"/>
            <a:ext cx="1295400" cy="707886"/>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000" dirty="0"/>
              <a:t>What are the terms of business debt? Will it be refinanced with new debt?</a:t>
            </a:r>
          </a:p>
        </p:txBody>
      </p:sp>
      <p:sp>
        <p:nvSpPr>
          <p:cNvPr id="8" name="TextBox 7"/>
          <p:cNvSpPr txBox="1"/>
          <p:nvPr/>
        </p:nvSpPr>
        <p:spPr>
          <a:xfrm>
            <a:off x="7639050" y="906363"/>
            <a:ext cx="1295400" cy="400110"/>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000" dirty="0"/>
              <a:t>Are they current on their payments? </a:t>
            </a:r>
          </a:p>
        </p:txBody>
      </p:sp>
      <p:cxnSp>
        <p:nvCxnSpPr>
          <p:cNvPr id="4" name="Elbow Connector 3"/>
          <p:cNvCxnSpPr>
            <a:cxnSpLocks/>
            <a:stCxn id="8" idx="1"/>
          </p:cNvCxnSpPr>
          <p:nvPr/>
        </p:nvCxnSpPr>
        <p:spPr>
          <a:xfrm rot="10800000" flipH="1" flipV="1">
            <a:off x="7639050" y="1106418"/>
            <a:ext cx="450850" cy="961934"/>
          </a:xfrm>
          <a:prstGeom prst="bentConnector4">
            <a:avLst>
              <a:gd name="adj1" fmla="val -50704"/>
              <a:gd name="adj2" fmla="val 60399"/>
            </a:avLst>
          </a:prstGeom>
          <a:ln w="19050">
            <a:tailEnd type="arrow"/>
          </a:ln>
        </p:spPr>
        <p:style>
          <a:lnRef idx="1">
            <a:schemeClr val="dk1"/>
          </a:lnRef>
          <a:fillRef idx="0">
            <a:schemeClr val="dk1"/>
          </a:fillRef>
          <a:effectRef idx="0">
            <a:schemeClr val="dk1"/>
          </a:effectRef>
          <a:fontRef idx="minor">
            <a:schemeClr val="tx1"/>
          </a:fontRef>
        </p:style>
      </p:cxnSp>
      <p:cxnSp>
        <p:nvCxnSpPr>
          <p:cNvPr id="10" name="Elbow Connector 9"/>
          <p:cNvCxnSpPr>
            <a:cxnSpLocks/>
          </p:cNvCxnSpPr>
          <p:nvPr/>
        </p:nvCxnSpPr>
        <p:spPr>
          <a:xfrm flipV="1">
            <a:off x="6934200" y="2787111"/>
            <a:ext cx="930275" cy="113965"/>
          </a:xfrm>
          <a:prstGeom prst="bentConnector3">
            <a:avLst/>
          </a:prstGeom>
          <a:ln w="19050">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a:cxnSpLocks/>
          </p:cNvCxnSpPr>
          <p:nvPr/>
        </p:nvCxnSpPr>
        <p:spPr>
          <a:xfrm flipV="1">
            <a:off x="3276600" y="2656048"/>
            <a:ext cx="685800" cy="1499071"/>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V="1">
            <a:off x="3505200" y="2133600"/>
            <a:ext cx="53340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1" name="Title 1">
            <a:extLst>
              <a:ext uri="{FF2B5EF4-FFF2-40B4-BE49-F238E27FC236}">
                <a16:creationId xmlns:a16="http://schemas.microsoft.com/office/drawing/2014/main" id="{95322893-20F7-4EA2-B694-AF93F25DCF00}"/>
              </a:ext>
            </a:extLst>
          </p:cNvPr>
          <p:cNvSpPr>
            <a:spLocks noGrp="1"/>
          </p:cNvSpPr>
          <p:nvPr>
            <p:ph type="title"/>
          </p:nvPr>
        </p:nvSpPr>
        <p:spPr>
          <a:xfrm>
            <a:off x="571500" y="0"/>
            <a:ext cx="8001000" cy="1143000"/>
          </a:xfrm>
        </p:spPr>
        <p:txBody>
          <a:bodyPr>
            <a:normAutofit/>
          </a:bodyPr>
          <a:lstStyle/>
          <a:p>
            <a:r>
              <a:rPr lang="en-US" sz="4000" b="1" dirty="0">
                <a:latin typeface="+mj-lt"/>
              </a:rPr>
              <a:t>Personal Financial Statement (PFS)</a:t>
            </a:r>
          </a:p>
        </p:txBody>
      </p:sp>
      <p:sp>
        <p:nvSpPr>
          <p:cNvPr id="13" name="Title 1">
            <a:extLst>
              <a:ext uri="{FF2B5EF4-FFF2-40B4-BE49-F238E27FC236}">
                <a16:creationId xmlns:a16="http://schemas.microsoft.com/office/drawing/2014/main" id="{4C49C59A-63CD-4E95-8946-9368E5481E67}"/>
              </a:ext>
            </a:extLst>
          </p:cNvPr>
          <p:cNvSpPr txBox="1">
            <a:spLocks/>
          </p:cNvSpPr>
          <p:nvPr/>
        </p:nvSpPr>
        <p:spPr>
          <a:xfrm>
            <a:off x="625838" y="5075246"/>
            <a:ext cx="80010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rgbClr val="002D62"/>
                </a:solidFill>
                <a:latin typeface="Antonio" panose="02000503000000000000" pitchFamily="2" charset="0"/>
                <a:ea typeface="+mj-ea"/>
                <a:cs typeface="+mj-cs"/>
              </a:defRPr>
            </a:lvl1pPr>
          </a:lstStyle>
          <a:p>
            <a:r>
              <a:rPr lang="en-US" b="1" dirty="0">
                <a:solidFill>
                  <a:srgbClr val="D11242"/>
                </a:solidFill>
                <a:latin typeface="+mj-lt"/>
              </a:rPr>
              <a:t>* Only personal information – no business</a:t>
            </a:r>
          </a:p>
        </p:txBody>
      </p:sp>
    </p:spTree>
    <p:extLst>
      <p:ext uri="{BB962C8B-B14F-4D97-AF65-F5344CB8AC3E}">
        <p14:creationId xmlns:p14="http://schemas.microsoft.com/office/powerpoint/2010/main" val="36303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930" y="1676400"/>
            <a:ext cx="8740140" cy="4491832"/>
          </a:xfrm>
        </p:spPr>
        <p:txBody>
          <a:bodyPr>
            <a:normAutofit/>
          </a:bodyPr>
          <a:lstStyle/>
          <a:p>
            <a:pPr fontAlgn="ctr"/>
            <a:r>
              <a:rPr lang="en-US" dirty="0"/>
              <a:t>What are they?</a:t>
            </a:r>
          </a:p>
          <a:p>
            <a:pPr lvl="1" fontAlgn="ctr"/>
            <a:r>
              <a:rPr lang="en-US" b="0" i="0" u="none" strike="noStrike" dirty="0">
                <a:solidFill>
                  <a:srgbClr val="214761"/>
                </a:solidFill>
                <a:effectLst/>
              </a:rPr>
              <a:t>Financial projections use existing or estimated data to forecast your business' future income and expenses</a:t>
            </a:r>
            <a:endParaRPr lang="en-US" dirty="0">
              <a:solidFill>
                <a:srgbClr val="002D62"/>
              </a:solidFill>
            </a:endParaRPr>
          </a:p>
          <a:p>
            <a:pPr fontAlgn="ctr"/>
            <a:r>
              <a:rPr lang="en-US" dirty="0"/>
              <a:t>What do they include?</a:t>
            </a:r>
          </a:p>
          <a:p>
            <a:pPr lvl="1" fontAlgn="ctr"/>
            <a:r>
              <a:rPr lang="en-US" dirty="0">
                <a:solidFill>
                  <a:srgbClr val="214761"/>
                </a:solidFill>
              </a:rPr>
              <a:t>Sources &amp; Uses of New Capital</a:t>
            </a:r>
          </a:p>
          <a:p>
            <a:pPr lvl="1" fontAlgn="ctr"/>
            <a:r>
              <a:rPr lang="en-US" dirty="0">
                <a:solidFill>
                  <a:srgbClr val="214761"/>
                </a:solidFill>
              </a:rPr>
              <a:t>Revenue Assumptions</a:t>
            </a:r>
          </a:p>
          <a:p>
            <a:pPr lvl="1" fontAlgn="ctr"/>
            <a:r>
              <a:rPr lang="en-US" dirty="0">
                <a:solidFill>
                  <a:srgbClr val="214761"/>
                </a:solidFill>
              </a:rPr>
              <a:t>Expense Assumptions</a:t>
            </a:r>
          </a:p>
        </p:txBody>
      </p:sp>
      <p:sp>
        <p:nvSpPr>
          <p:cNvPr id="4" name="Title 1">
            <a:extLst>
              <a:ext uri="{FF2B5EF4-FFF2-40B4-BE49-F238E27FC236}">
                <a16:creationId xmlns:a16="http://schemas.microsoft.com/office/drawing/2014/main" id="{21432A0D-74D9-42F8-948F-2D4084CA0C3A}"/>
              </a:ext>
            </a:extLst>
          </p:cNvPr>
          <p:cNvSpPr txBox="1">
            <a:spLocks/>
          </p:cNvSpPr>
          <p:nvPr/>
        </p:nvSpPr>
        <p:spPr>
          <a:xfrm>
            <a:off x="533400" y="918369"/>
            <a:ext cx="8001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2D62"/>
                </a:solidFill>
                <a:latin typeface="Antonio" panose="02000503000000000000" pitchFamily="2" charset="0"/>
                <a:ea typeface="+mj-ea"/>
                <a:cs typeface="+mj-cs"/>
              </a:defRPr>
            </a:lvl1pPr>
          </a:lstStyle>
          <a:p>
            <a:endParaRPr lang="en-US" sz="3200" dirty="0"/>
          </a:p>
        </p:txBody>
      </p:sp>
      <p:sp>
        <p:nvSpPr>
          <p:cNvPr id="7" name="Title 1">
            <a:extLst>
              <a:ext uri="{FF2B5EF4-FFF2-40B4-BE49-F238E27FC236}">
                <a16:creationId xmlns:a16="http://schemas.microsoft.com/office/drawing/2014/main" id="{2D59BFB0-F85F-4254-B124-62EAEE4A6670}"/>
              </a:ext>
            </a:extLst>
          </p:cNvPr>
          <p:cNvSpPr>
            <a:spLocks noGrp="1"/>
          </p:cNvSpPr>
          <p:nvPr>
            <p:ph type="title"/>
          </p:nvPr>
        </p:nvSpPr>
        <p:spPr>
          <a:xfrm>
            <a:off x="571500" y="274638"/>
            <a:ext cx="8001000" cy="1143000"/>
          </a:xfrm>
        </p:spPr>
        <p:txBody>
          <a:bodyPr>
            <a:normAutofit fontScale="90000"/>
          </a:bodyPr>
          <a:lstStyle/>
          <a:p>
            <a:r>
              <a:rPr lang="en-US" b="1" dirty="0">
                <a:latin typeface="+mj-lt"/>
              </a:rPr>
              <a:t>Start-Up Projections</a:t>
            </a:r>
            <a:br>
              <a:rPr lang="en-US" b="1" dirty="0">
                <a:latin typeface="+mj-lt"/>
              </a:rPr>
            </a:br>
            <a:r>
              <a:rPr lang="en-US" sz="3100" b="1" dirty="0">
                <a:latin typeface="+mj-lt"/>
              </a:rPr>
              <a:t>for Startups</a:t>
            </a:r>
            <a:endParaRPr lang="en-US" b="1" dirty="0">
              <a:latin typeface="+mj-lt"/>
            </a:endParaRPr>
          </a:p>
        </p:txBody>
      </p:sp>
    </p:spTree>
    <p:extLst>
      <p:ext uri="{BB962C8B-B14F-4D97-AF65-F5344CB8AC3E}">
        <p14:creationId xmlns:p14="http://schemas.microsoft.com/office/powerpoint/2010/main" val="1025141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537" y="1981200"/>
            <a:ext cx="8763000" cy="4491832"/>
          </a:xfrm>
        </p:spPr>
        <p:txBody>
          <a:bodyPr>
            <a:normAutofit/>
          </a:bodyPr>
          <a:lstStyle/>
          <a:p>
            <a:pPr fontAlgn="ctr"/>
            <a:r>
              <a:rPr lang="en-US" dirty="0"/>
              <a:t>Same documents from previous slide, plus:</a:t>
            </a:r>
          </a:p>
          <a:p>
            <a:pPr lvl="1" fontAlgn="ctr"/>
            <a:r>
              <a:rPr lang="en-US" dirty="0">
                <a:solidFill>
                  <a:srgbClr val="002D62"/>
                </a:solidFill>
              </a:rPr>
              <a:t>Last 3 years of business tax returns</a:t>
            </a:r>
          </a:p>
          <a:p>
            <a:pPr lvl="1" fontAlgn="ctr"/>
            <a:r>
              <a:rPr lang="en-US" dirty="0">
                <a:solidFill>
                  <a:srgbClr val="002D62"/>
                </a:solidFill>
              </a:rPr>
              <a:t>Interim business financials (</a:t>
            </a:r>
            <a:r>
              <a:rPr lang="en-US" dirty="0" err="1">
                <a:solidFill>
                  <a:srgbClr val="002D62"/>
                </a:solidFill>
              </a:rPr>
              <a:t>P&amp;L</a:t>
            </a:r>
            <a:r>
              <a:rPr lang="en-US" dirty="0">
                <a:solidFill>
                  <a:srgbClr val="002D62"/>
                </a:solidFill>
              </a:rPr>
              <a:t> and Balance Sheet)</a:t>
            </a:r>
          </a:p>
          <a:p>
            <a:pPr lvl="1" fontAlgn="ctr"/>
            <a:r>
              <a:rPr lang="en-US" dirty="0">
                <a:solidFill>
                  <a:srgbClr val="002D62"/>
                </a:solidFill>
              </a:rPr>
              <a:t>Business debt schedule</a:t>
            </a:r>
          </a:p>
          <a:p>
            <a:pPr marL="0" indent="0">
              <a:buNone/>
            </a:pPr>
            <a:endParaRPr lang="en-US" dirty="0"/>
          </a:p>
        </p:txBody>
      </p:sp>
      <p:sp>
        <p:nvSpPr>
          <p:cNvPr id="4" name="Title 1">
            <a:extLst>
              <a:ext uri="{FF2B5EF4-FFF2-40B4-BE49-F238E27FC236}">
                <a16:creationId xmlns:a16="http://schemas.microsoft.com/office/drawing/2014/main" id="{21432A0D-74D9-42F8-948F-2D4084CA0C3A}"/>
              </a:ext>
            </a:extLst>
          </p:cNvPr>
          <p:cNvSpPr txBox="1">
            <a:spLocks/>
          </p:cNvSpPr>
          <p:nvPr/>
        </p:nvSpPr>
        <p:spPr>
          <a:xfrm>
            <a:off x="533400" y="918369"/>
            <a:ext cx="8001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2D62"/>
                </a:solidFill>
                <a:latin typeface="Antonio" panose="02000503000000000000" pitchFamily="2" charset="0"/>
                <a:ea typeface="+mj-ea"/>
                <a:cs typeface="+mj-cs"/>
              </a:defRPr>
            </a:lvl1pPr>
          </a:lstStyle>
          <a:p>
            <a:endParaRPr lang="en-US" sz="3200" dirty="0"/>
          </a:p>
        </p:txBody>
      </p:sp>
      <p:sp>
        <p:nvSpPr>
          <p:cNvPr id="7" name="Title 1">
            <a:extLst>
              <a:ext uri="{FF2B5EF4-FFF2-40B4-BE49-F238E27FC236}">
                <a16:creationId xmlns:a16="http://schemas.microsoft.com/office/drawing/2014/main" id="{E826D388-556F-4265-8D4C-7E3EFC204399}"/>
              </a:ext>
            </a:extLst>
          </p:cNvPr>
          <p:cNvSpPr>
            <a:spLocks noGrp="1"/>
          </p:cNvSpPr>
          <p:nvPr>
            <p:ph type="title"/>
          </p:nvPr>
        </p:nvSpPr>
        <p:spPr>
          <a:xfrm>
            <a:off x="571500" y="274638"/>
            <a:ext cx="8001000" cy="1143000"/>
          </a:xfrm>
        </p:spPr>
        <p:txBody>
          <a:bodyPr>
            <a:normAutofit fontScale="90000"/>
          </a:bodyPr>
          <a:lstStyle/>
          <a:p>
            <a:r>
              <a:rPr lang="en-US" b="1" dirty="0">
                <a:latin typeface="+mj-lt"/>
              </a:rPr>
              <a:t>Document Requirements</a:t>
            </a:r>
            <a:br>
              <a:rPr lang="en-US" b="1" dirty="0">
                <a:latin typeface="+mj-lt"/>
              </a:rPr>
            </a:br>
            <a:r>
              <a:rPr lang="en-US" sz="3100" b="1" dirty="0">
                <a:latin typeface="+mj-lt"/>
              </a:rPr>
              <a:t>for Existing Business or Business Purchase</a:t>
            </a:r>
            <a:endParaRPr lang="en-US" b="1" dirty="0">
              <a:latin typeface="+mj-lt"/>
            </a:endParaRPr>
          </a:p>
        </p:txBody>
      </p:sp>
    </p:spTree>
    <p:extLst>
      <p:ext uri="{BB962C8B-B14F-4D97-AF65-F5344CB8AC3E}">
        <p14:creationId xmlns:p14="http://schemas.microsoft.com/office/powerpoint/2010/main" val="1256413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1432A0D-74D9-42F8-948F-2D4084CA0C3A}"/>
              </a:ext>
            </a:extLst>
          </p:cNvPr>
          <p:cNvSpPr txBox="1">
            <a:spLocks/>
          </p:cNvSpPr>
          <p:nvPr/>
        </p:nvSpPr>
        <p:spPr>
          <a:xfrm>
            <a:off x="533400" y="918369"/>
            <a:ext cx="8001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2D62"/>
                </a:solidFill>
                <a:latin typeface="Antonio" panose="02000503000000000000" pitchFamily="2" charset="0"/>
                <a:ea typeface="+mj-ea"/>
                <a:cs typeface="+mj-cs"/>
              </a:defRPr>
            </a:lvl1pPr>
          </a:lstStyle>
          <a:p>
            <a:endParaRPr lang="en-US" sz="3200" dirty="0"/>
          </a:p>
        </p:txBody>
      </p:sp>
      <p:sp>
        <p:nvSpPr>
          <p:cNvPr id="9" name="Title 1">
            <a:extLst>
              <a:ext uri="{FF2B5EF4-FFF2-40B4-BE49-F238E27FC236}">
                <a16:creationId xmlns:a16="http://schemas.microsoft.com/office/drawing/2014/main" id="{D7F178B8-8EE8-4E91-A272-A8CE800F09F5}"/>
              </a:ext>
            </a:extLst>
          </p:cNvPr>
          <p:cNvSpPr txBox="1">
            <a:spLocks/>
          </p:cNvSpPr>
          <p:nvPr/>
        </p:nvSpPr>
        <p:spPr>
          <a:xfrm>
            <a:off x="1104900" y="762000"/>
            <a:ext cx="6934200" cy="403463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600" b="1" noProof="0" dirty="0">
                <a:solidFill>
                  <a:srgbClr val="1F497D"/>
                </a:solidFill>
                <a:latin typeface="+mj-lt"/>
                <a:ea typeface="+mj-ea"/>
                <a:cs typeface="+mj-cs"/>
              </a:rPr>
              <a:t>What does a lender do with these documents?</a:t>
            </a:r>
            <a:endParaRPr kumimoji="0" lang="en-US" sz="6600" b="1" i="0" u="none" strike="noStrike" kern="1200" cap="none" spc="0" normalizeH="0" baseline="0" noProof="0" dirty="0">
              <a:ln>
                <a:noFill/>
              </a:ln>
              <a:solidFill>
                <a:srgbClr val="1F497D"/>
              </a:solidFill>
              <a:effectLst/>
              <a:uLnTx/>
              <a:uFillTx/>
              <a:latin typeface="+mj-lt"/>
              <a:ea typeface="+mj-ea"/>
              <a:cs typeface="+mj-cs"/>
            </a:endParaRPr>
          </a:p>
        </p:txBody>
      </p:sp>
    </p:spTree>
    <p:extLst>
      <p:ext uri="{BB962C8B-B14F-4D97-AF65-F5344CB8AC3E}">
        <p14:creationId xmlns:p14="http://schemas.microsoft.com/office/powerpoint/2010/main" val="810565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ar-Partial-screen.png"/>
          <p:cNvPicPr>
            <a:picLocks noChangeAspect="1"/>
          </p:cNvPicPr>
          <p:nvPr/>
        </p:nvPicPr>
        <p:blipFill>
          <a:blip r:embed="rId3" cstate="print"/>
          <a:stretch>
            <a:fillRect/>
          </a:stretch>
        </p:blipFill>
        <p:spPr>
          <a:xfrm>
            <a:off x="7402286" y="1219200"/>
            <a:ext cx="1741714" cy="1676400"/>
          </a:xfrm>
          <a:prstGeom prst="rect">
            <a:avLst/>
          </a:prstGeom>
        </p:spPr>
      </p:pic>
      <p:sp>
        <p:nvSpPr>
          <p:cNvPr id="8" name="Content Placeholder 2"/>
          <p:cNvSpPr txBox="1">
            <a:spLocks/>
          </p:cNvSpPr>
          <p:nvPr/>
        </p:nvSpPr>
        <p:spPr>
          <a:xfrm>
            <a:off x="4876800" y="2667000"/>
            <a:ext cx="3810000" cy="3886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Title 1"/>
          <p:cNvSpPr txBox="1">
            <a:spLocks/>
          </p:cNvSpPr>
          <p:nvPr/>
        </p:nvSpPr>
        <p:spPr>
          <a:xfrm>
            <a:off x="76200" y="3048000"/>
            <a:ext cx="6781800" cy="11430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6600" noProof="0" dirty="0">
                <a:solidFill>
                  <a:srgbClr val="1F497D"/>
                </a:solidFill>
                <a:latin typeface="Antonio" panose="02000503000000000000" pitchFamily="2" charset="0"/>
                <a:ea typeface="+mj-ea"/>
                <a:cs typeface="+mj-cs"/>
              </a:rPr>
              <a:t>Global Cash Flow Analysis</a:t>
            </a:r>
            <a:endParaRPr kumimoji="0" lang="en-US" sz="6600" b="0" i="0" u="none" strike="noStrike" kern="1200" cap="none" spc="0" normalizeH="0" baseline="0" noProof="0" dirty="0">
              <a:ln>
                <a:noFill/>
              </a:ln>
              <a:solidFill>
                <a:srgbClr val="1F497D"/>
              </a:solidFill>
              <a:effectLst/>
              <a:uLnTx/>
              <a:uFillTx/>
              <a:latin typeface="Antonio" panose="02000503000000000000" pitchFamily="2" charset="0"/>
              <a:ea typeface="+mj-ea"/>
              <a:cs typeface="+mj-cs"/>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4328"/>
            <a:ext cx="9144000" cy="682625"/>
          </a:xfrm>
          <a:prstGeom prst="rect">
            <a:avLst/>
          </a:prstGeom>
        </p:spPr>
      </p:pic>
    </p:spTree>
    <p:extLst>
      <p:ext uri="{BB962C8B-B14F-4D97-AF65-F5344CB8AC3E}">
        <p14:creationId xmlns:p14="http://schemas.microsoft.com/office/powerpoint/2010/main" val="2437673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304800"/>
            <a:ext cx="8001000" cy="1143000"/>
          </a:xfrm>
        </p:spPr>
        <p:txBody>
          <a:bodyPr>
            <a:normAutofit/>
          </a:bodyPr>
          <a:lstStyle/>
          <a:p>
            <a:r>
              <a:rPr lang="en-US" b="1" dirty="0">
                <a:latin typeface="+mj-lt"/>
              </a:rPr>
              <a:t>The Purpose of a Global</a:t>
            </a:r>
          </a:p>
        </p:txBody>
      </p:sp>
      <p:sp>
        <p:nvSpPr>
          <p:cNvPr id="3" name="Content Placeholder 2"/>
          <p:cNvSpPr>
            <a:spLocks noGrp="1"/>
          </p:cNvSpPr>
          <p:nvPr>
            <p:ph idx="1"/>
          </p:nvPr>
        </p:nvSpPr>
        <p:spPr>
          <a:xfrm>
            <a:off x="971550" y="2438401"/>
            <a:ext cx="7200900" cy="2286000"/>
          </a:xfrm>
        </p:spPr>
        <p:txBody>
          <a:bodyPr>
            <a:normAutofit fontScale="70000" lnSpcReduction="20000"/>
          </a:bodyPr>
          <a:lstStyle/>
          <a:p>
            <a:pPr>
              <a:buFont typeface="Wingdings" panose="05000000000000000000" pitchFamily="2" charset="2"/>
              <a:buChar char="Ø"/>
            </a:pPr>
            <a:r>
              <a:rPr lang="en-US" dirty="0">
                <a:solidFill>
                  <a:srgbClr val="002D62"/>
                </a:solidFill>
              </a:rPr>
              <a:t>Shows Income to debt ratio (debt service coverage ratio)</a:t>
            </a:r>
          </a:p>
          <a:p>
            <a:pPr lvl="1">
              <a:buFont typeface="Arial" panose="020B0604020202020204" pitchFamily="34" charset="0"/>
              <a:buChar char="•"/>
            </a:pPr>
            <a:r>
              <a:rPr lang="en-US" dirty="0">
                <a:solidFill>
                  <a:schemeClr val="tx2">
                    <a:lumMod val="75000"/>
                  </a:schemeClr>
                </a:solidFill>
              </a:rPr>
              <a:t>&gt; 1.25, both before AND after new debt (for every dollar of debt, there’s a $1.25 of income)</a:t>
            </a:r>
          </a:p>
          <a:p>
            <a:pPr marL="457200" lvl="1" indent="0">
              <a:buNone/>
            </a:pPr>
            <a:endParaRPr lang="en-US" dirty="0">
              <a:solidFill>
                <a:schemeClr val="tx2">
                  <a:lumMod val="75000"/>
                </a:schemeClr>
              </a:solidFill>
            </a:endParaRPr>
          </a:p>
          <a:p>
            <a:pPr>
              <a:buFont typeface="Wingdings" panose="05000000000000000000" pitchFamily="2" charset="2"/>
              <a:buChar char="Ø"/>
            </a:pPr>
            <a:r>
              <a:rPr lang="en-US" dirty="0">
                <a:solidFill>
                  <a:srgbClr val="002D62"/>
                </a:solidFill>
              </a:rPr>
              <a:t>Shows debt-to-income ratio</a:t>
            </a:r>
          </a:p>
          <a:p>
            <a:pPr lvl="1">
              <a:buFont typeface="Arial" panose="020B0604020202020204" pitchFamily="34" charset="0"/>
              <a:buChar char="•"/>
            </a:pPr>
            <a:r>
              <a:rPr lang="en-US" dirty="0">
                <a:solidFill>
                  <a:schemeClr val="tx2">
                    <a:lumMod val="75000"/>
                  </a:schemeClr>
                </a:solidFill>
              </a:rPr>
              <a:t>&lt; 40% (debt, including new debt, makes up no more than 40% of household income)</a:t>
            </a:r>
          </a:p>
          <a:p>
            <a:pPr marL="0" indent="0">
              <a:buNone/>
            </a:pPr>
            <a:endParaRPr lang="en-US" dirty="0">
              <a:solidFill>
                <a:srgbClr val="002D62"/>
              </a:solidFill>
            </a:endParaRPr>
          </a:p>
          <a:p>
            <a:pPr marL="0" indent="0">
              <a:buNone/>
            </a:pPr>
            <a:endParaRPr lang="en-US" dirty="0"/>
          </a:p>
        </p:txBody>
      </p:sp>
      <p:sp>
        <p:nvSpPr>
          <p:cNvPr id="4" name="Title 1">
            <a:extLst>
              <a:ext uri="{FF2B5EF4-FFF2-40B4-BE49-F238E27FC236}">
                <a16:creationId xmlns:a16="http://schemas.microsoft.com/office/drawing/2014/main" id="{21432A0D-74D9-42F8-948F-2D4084CA0C3A}"/>
              </a:ext>
            </a:extLst>
          </p:cNvPr>
          <p:cNvSpPr txBox="1">
            <a:spLocks/>
          </p:cNvSpPr>
          <p:nvPr/>
        </p:nvSpPr>
        <p:spPr>
          <a:xfrm>
            <a:off x="533400" y="918369"/>
            <a:ext cx="8001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2D62"/>
                </a:solidFill>
                <a:latin typeface="Antonio" panose="02000503000000000000" pitchFamily="2" charset="0"/>
                <a:ea typeface="+mj-ea"/>
                <a:cs typeface="+mj-cs"/>
              </a:defRPr>
            </a:lvl1pPr>
          </a:lstStyle>
          <a:p>
            <a:endParaRPr lang="en-US" sz="3200" dirty="0"/>
          </a:p>
        </p:txBody>
      </p:sp>
      <p:sp>
        <p:nvSpPr>
          <p:cNvPr id="5" name="Title 1">
            <a:extLst>
              <a:ext uri="{FF2B5EF4-FFF2-40B4-BE49-F238E27FC236}">
                <a16:creationId xmlns:a16="http://schemas.microsoft.com/office/drawing/2014/main" id="{DFA2B4F4-B281-4FC3-92B3-35145F58A0F1}"/>
              </a:ext>
            </a:extLst>
          </p:cNvPr>
          <p:cNvSpPr txBox="1">
            <a:spLocks/>
          </p:cNvSpPr>
          <p:nvPr/>
        </p:nvSpPr>
        <p:spPr>
          <a:xfrm>
            <a:off x="571500" y="1295400"/>
            <a:ext cx="8001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2D62"/>
                </a:solidFill>
                <a:latin typeface="Antonio" panose="02000503000000000000" pitchFamily="2" charset="0"/>
                <a:ea typeface="+mj-ea"/>
                <a:cs typeface="+mj-cs"/>
              </a:defRPr>
            </a:lvl1pPr>
          </a:lstStyle>
          <a:p>
            <a:r>
              <a:rPr lang="en-US" sz="3000" dirty="0">
                <a:solidFill>
                  <a:srgbClr val="D11242"/>
                </a:solidFill>
                <a:latin typeface="+mn-lt"/>
              </a:rPr>
              <a:t>Will there be enough cash available to cover the loan payment?</a:t>
            </a:r>
          </a:p>
        </p:txBody>
      </p:sp>
      <p:sp>
        <p:nvSpPr>
          <p:cNvPr id="6" name="Title 1">
            <a:extLst>
              <a:ext uri="{FF2B5EF4-FFF2-40B4-BE49-F238E27FC236}">
                <a16:creationId xmlns:a16="http://schemas.microsoft.com/office/drawing/2014/main" id="{05F4639B-5C3E-48C1-AA1E-39EED5B343AC}"/>
              </a:ext>
            </a:extLst>
          </p:cNvPr>
          <p:cNvSpPr txBox="1">
            <a:spLocks/>
          </p:cNvSpPr>
          <p:nvPr/>
        </p:nvSpPr>
        <p:spPr>
          <a:xfrm>
            <a:off x="571500" y="4796631"/>
            <a:ext cx="80010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rgbClr val="002D62"/>
                </a:solidFill>
                <a:latin typeface="Antonio" panose="02000503000000000000" pitchFamily="2" charset="0"/>
                <a:ea typeface="+mj-ea"/>
                <a:cs typeface="+mj-cs"/>
              </a:defRPr>
            </a:lvl1pPr>
          </a:lstStyle>
          <a:p>
            <a:r>
              <a:rPr lang="en-US" sz="3000" dirty="0">
                <a:solidFill>
                  <a:srgbClr val="D11242"/>
                </a:solidFill>
                <a:latin typeface="+mn-lt"/>
              </a:rPr>
              <a:t>A perfect global doesn’t mean the project is a homerun, but it means the </a:t>
            </a:r>
            <a:r>
              <a:rPr lang="en-US" sz="3000" u="sng" dirty="0">
                <a:solidFill>
                  <a:srgbClr val="D11242"/>
                </a:solidFill>
                <a:latin typeface="+mn-lt"/>
              </a:rPr>
              <a:t>minimum</a:t>
            </a:r>
            <a:r>
              <a:rPr lang="en-US" sz="3000" dirty="0">
                <a:solidFill>
                  <a:srgbClr val="D11242"/>
                </a:solidFill>
                <a:latin typeface="+mn-lt"/>
              </a:rPr>
              <a:t> requirements are met. </a:t>
            </a:r>
          </a:p>
        </p:txBody>
      </p:sp>
    </p:spTree>
    <p:extLst>
      <p:ext uri="{BB962C8B-B14F-4D97-AF65-F5344CB8AC3E}">
        <p14:creationId xmlns:p14="http://schemas.microsoft.com/office/powerpoint/2010/main" val="3044941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1ED854-72A3-EBEA-9A3E-E36E7510AEA0}"/>
              </a:ext>
            </a:extLst>
          </p:cNvPr>
          <p:cNvPicPr>
            <a:picLocks noChangeAspect="1"/>
          </p:cNvPicPr>
          <p:nvPr/>
        </p:nvPicPr>
        <p:blipFill>
          <a:blip r:embed="rId3"/>
          <a:stretch>
            <a:fillRect/>
          </a:stretch>
        </p:blipFill>
        <p:spPr>
          <a:xfrm>
            <a:off x="0" y="380999"/>
            <a:ext cx="9144000" cy="5466233"/>
          </a:xfrm>
          <a:prstGeom prst="rect">
            <a:avLst/>
          </a:prstGeom>
        </p:spPr>
      </p:pic>
      <p:sp>
        <p:nvSpPr>
          <p:cNvPr id="3" name="TextBox 2"/>
          <p:cNvSpPr txBox="1"/>
          <p:nvPr/>
        </p:nvSpPr>
        <p:spPr>
          <a:xfrm>
            <a:off x="5594475" y="645915"/>
            <a:ext cx="1796925" cy="400110"/>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000" dirty="0"/>
              <a:t>Analyze GLOBALLY – Personal (Joint w/Spouse) and Business</a:t>
            </a:r>
          </a:p>
        </p:txBody>
      </p:sp>
      <p:sp>
        <p:nvSpPr>
          <p:cNvPr id="6" name="TextBox 5"/>
          <p:cNvSpPr txBox="1"/>
          <p:nvPr/>
        </p:nvSpPr>
        <p:spPr>
          <a:xfrm>
            <a:off x="4299075" y="5181600"/>
            <a:ext cx="1295400" cy="553998"/>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000" dirty="0"/>
              <a:t>We are looking for a debt coverage ratio of at least 1.25</a:t>
            </a:r>
          </a:p>
        </p:txBody>
      </p:sp>
      <p:sp>
        <p:nvSpPr>
          <p:cNvPr id="7" name="TextBox 6"/>
          <p:cNvSpPr txBox="1"/>
          <p:nvPr/>
        </p:nvSpPr>
        <p:spPr>
          <a:xfrm>
            <a:off x="76200" y="3912513"/>
            <a:ext cx="990600" cy="861774"/>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000" dirty="0"/>
              <a:t>Debt comes from credit reports, Business Debt Schedule.</a:t>
            </a:r>
          </a:p>
        </p:txBody>
      </p:sp>
      <p:sp>
        <p:nvSpPr>
          <p:cNvPr id="8" name="TextBox 7"/>
          <p:cNvSpPr txBox="1"/>
          <p:nvPr/>
        </p:nvSpPr>
        <p:spPr>
          <a:xfrm>
            <a:off x="2786190" y="4288801"/>
            <a:ext cx="1905000" cy="400110"/>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000" dirty="0"/>
              <a:t>Amount the client is seeking, per the Business Summary</a:t>
            </a:r>
          </a:p>
        </p:txBody>
      </p:sp>
      <p:sp>
        <p:nvSpPr>
          <p:cNvPr id="9" name="TextBox 8"/>
          <p:cNvSpPr txBox="1"/>
          <p:nvPr/>
        </p:nvSpPr>
        <p:spPr>
          <a:xfrm>
            <a:off x="4194018" y="1828800"/>
            <a:ext cx="1978182" cy="553998"/>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000" dirty="0"/>
              <a:t>If someone is quitting their job to work in a new business, do not include their current salary. </a:t>
            </a:r>
          </a:p>
        </p:txBody>
      </p:sp>
      <p:sp>
        <p:nvSpPr>
          <p:cNvPr id="10" name="TextBox 9"/>
          <p:cNvSpPr txBox="1"/>
          <p:nvPr/>
        </p:nvSpPr>
        <p:spPr>
          <a:xfrm>
            <a:off x="3502183" y="1371600"/>
            <a:ext cx="2438399" cy="400110"/>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000" dirty="0"/>
              <a:t>Income comes from personal &amp; business tax returns, interim financials, PFS</a:t>
            </a:r>
          </a:p>
        </p:txBody>
      </p:sp>
      <p:cxnSp>
        <p:nvCxnSpPr>
          <p:cNvPr id="5" name="Straight Arrow Connector 4"/>
          <p:cNvCxnSpPr>
            <a:stCxn id="10" idx="3"/>
          </p:cNvCxnSpPr>
          <p:nvPr/>
        </p:nvCxnSpPr>
        <p:spPr>
          <a:xfrm>
            <a:off x="5940582" y="1571655"/>
            <a:ext cx="384018"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H="1">
            <a:off x="3087609" y="2287003"/>
            <a:ext cx="1106409" cy="1143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5594475" y="5638800"/>
            <a:ext cx="749551"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D2D696A3-3D3D-8C7F-81F2-4C81EC5A1132}"/>
              </a:ext>
            </a:extLst>
          </p:cNvPr>
          <p:cNvCxnSpPr>
            <a:cxnSpLocks/>
            <a:stCxn id="3" idx="1"/>
          </p:cNvCxnSpPr>
          <p:nvPr/>
        </p:nvCxnSpPr>
        <p:spPr>
          <a:xfrm flipH="1">
            <a:off x="4572000" y="845970"/>
            <a:ext cx="1022475" cy="29703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6" name="Elbow Connector 16">
            <a:extLst>
              <a:ext uri="{FF2B5EF4-FFF2-40B4-BE49-F238E27FC236}">
                <a16:creationId xmlns:a16="http://schemas.microsoft.com/office/drawing/2014/main" id="{0CE41315-4622-2C13-9B67-32B30301A49B}"/>
              </a:ext>
            </a:extLst>
          </p:cNvPr>
          <p:cNvCxnSpPr>
            <a:cxnSpLocks/>
          </p:cNvCxnSpPr>
          <p:nvPr/>
        </p:nvCxnSpPr>
        <p:spPr>
          <a:xfrm rot="16200000" flipH="1">
            <a:off x="4546854" y="4585454"/>
            <a:ext cx="428625" cy="139952"/>
          </a:xfrm>
          <a:prstGeom prst="bentConnector3">
            <a:avLst>
              <a:gd name="adj1" fmla="val -7030"/>
            </a:avLst>
          </a:prstGeom>
          <a:ln w="19050">
            <a:tailEnd type="arrow"/>
          </a:ln>
        </p:spPr>
        <p:style>
          <a:lnRef idx="1">
            <a:schemeClr val="dk1"/>
          </a:lnRef>
          <a:fillRef idx="0">
            <a:schemeClr val="dk1"/>
          </a:fillRef>
          <a:effectRef idx="0">
            <a:schemeClr val="dk1"/>
          </a:effectRef>
          <a:fontRef idx="minor">
            <a:schemeClr val="tx1"/>
          </a:fontRef>
        </p:style>
      </p:cxnSp>
      <p:cxnSp>
        <p:nvCxnSpPr>
          <p:cNvPr id="36" name="Connector: Elbow 35">
            <a:extLst>
              <a:ext uri="{FF2B5EF4-FFF2-40B4-BE49-F238E27FC236}">
                <a16:creationId xmlns:a16="http://schemas.microsoft.com/office/drawing/2014/main" id="{ECBE0C44-49E1-C826-CD41-7685716D484C}"/>
              </a:ext>
            </a:extLst>
          </p:cNvPr>
          <p:cNvCxnSpPr>
            <a:cxnSpLocks/>
          </p:cNvCxnSpPr>
          <p:nvPr/>
        </p:nvCxnSpPr>
        <p:spPr>
          <a:xfrm rot="16200000" flipV="1">
            <a:off x="807644" y="3715943"/>
            <a:ext cx="864514" cy="390399"/>
          </a:xfrm>
          <a:prstGeom prst="bentConnector3">
            <a:avLst>
              <a:gd name="adj1" fmla="val 99891"/>
            </a:avLst>
          </a:prstGeom>
          <a:ln w="19050">
            <a:tailEnd type="triangle"/>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4593FC0A-B5CF-64CD-F951-5D33ADE85E7B}"/>
              </a:ext>
            </a:extLst>
          </p:cNvPr>
          <p:cNvCxnSpPr>
            <a:stCxn id="7" idx="3"/>
          </p:cNvCxnSpPr>
          <p:nvPr/>
        </p:nvCxnSpPr>
        <p:spPr>
          <a:xfrm>
            <a:off x="1066800" y="4343400"/>
            <a:ext cx="368300" cy="0"/>
          </a:xfrm>
          <a:prstGeom prst="line">
            <a:avLst/>
          </a:prstGeom>
          <a:ln w="19050"/>
        </p:spPr>
        <p:style>
          <a:lnRef idx="1">
            <a:schemeClr val="dk1"/>
          </a:lnRef>
          <a:fillRef idx="0">
            <a:schemeClr val="dk1"/>
          </a:fillRef>
          <a:effectRef idx="0">
            <a:schemeClr val="dk1"/>
          </a:effectRef>
          <a:fontRef idx="minor">
            <a:schemeClr val="tx1"/>
          </a:fontRef>
        </p:style>
      </p:cxnSp>
      <p:sp>
        <p:nvSpPr>
          <p:cNvPr id="58" name="Left Brace 57">
            <a:extLst>
              <a:ext uri="{FF2B5EF4-FFF2-40B4-BE49-F238E27FC236}">
                <a16:creationId xmlns:a16="http://schemas.microsoft.com/office/drawing/2014/main" id="{711B788D-1B0A-105C-26B8-4FA6FE073D16}"/>
              </a:ext>
            </a:extLst>
          </p:cNvPr>
          <p:cNvSpPr/>
          <p:nvPr/>
        </p:nvSpPr>
        <p:spPr>
          <a:xfrm>
            <a:off x="914401" y="3114116"/>
            <a:ext cx="152400" cy="695884"/>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62" name="Connector: Elbow 61">
            <a:extLst>
              <a:ext uri="{FF2B5EF4-FFF2-40B4-BE49-F238E27FC236}">
                <a16:creationId xmlns:a16="http://schemas.microsoft.com/office/drawing/2014/main" id="{F5360D98-A5D9-C57A-DC3B-125A3BF2CA3D}"/>
              </a:ext>
            </a:extLst>
          </p:cNvPr>
          <p:cNvCxnSpPr>
            <a:cxnSpLocks/>
          </p:cNvCxnSpPr>
          <p:nvPr/>
        </p:nvCxnSpPr>
        <p:spPr>
          <a:xfrm flipV="1">
            <a:off x="5334415" y="4488856"/>
            <a:ext cx="1076165" cy="699095"/>
          </a:xfrm>
          <a:prstGeom prst="bentConnector3">
            <a:avLst>
              <a:gd name="adj1" fmla="val 1103"/>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5093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anim calcmode="lin" valueType="num">
                                      <p:cBhvr>
                                        <p:cTn id="53" dur="1000" fill="hold"/>
                                        <p:tgtEl>
                                          <p:spTgt spid="19"/>
                                        </p:tgtEl>
                                        <p:attrNameLst>
                                          <p:attrName>ppt_x</p:attrName>
                                        </p:attrNameLst>
                                      </p:cBhvr>
                                      <p:tavLst>
                                        <p:tav tm="0">
                                          <p:val>
                                            <p:strVal val="#ppt_x"/>
                                          </p:val>
                                        </p:tav>
                                        <p:tav tm="100000">
                                          <p:val>
                                            <p:strVal val="#ppt_x"/>
                                          </p:val>
                                        </p:tav>
                                      </p:tavLst>
                                    </p:anim>
                                    <p:anim calcmode="lin" valueType="num">
                                      <p:cBhvr>
                                        <p:cTn id="54" dur="1000" fill="hold"/>
                                        <p:tgtEl>
                                          <p:spTgt spid="1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1000"/>
                                        <p:tgtEl>
                                          <p:spTgt spid="26"/>
                                        </p:tgtEl>
                                      </p:cBhvr>
                                    </p:animEffect>
                                    <p:anim calcmode="lin" valueType="num">
                                      <p:cBhvr>
                                        <p:cTn id="58" dur="1000" fill="hold"/>
                                        <p:tgtEl>
                                          <p:spTgt spid="26"/>
                                        </p:tgtEl>
                                        <p:attrNameLst>
                                          <p:attrName>ppt_x</p:attrName>
                                        </p:attrNameLst>
                                      </p:cBhvr>
                                      <p:tavLst>
                                        <p:tav tm="0">
                                          <p:val>
                                            <p:strVal val="#ppt_x"/>
                                          </p:val>
                                        </p:tav>
                                        <p:tav tm="100000">
                                          <p:val>
                                            <p:strVal val="#ppt_x"/>
                                          </p:val>
                                        </p:tav>
                                      </p:tavLst>
                                    </p:anim>
                                    <p:anim calcmode="lin" valueType="num">
                                      <p:cBhvr>
                                        <p:cTn id="5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940DA817-3D4D-4BBD-8886-FF8964501AA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43000" y="1661786"/>
            <a:ext cx="1987895" cy="2890398"/>
          </a:xfrm>
          <a:prstGeom prst="rect">
            <a:avLst/>
          </a:prstGeom>
        </p:spPr>
      </p:pic>
      <p:sp>
        <p:nvSpPr>
          <p:cNvPr id="6" name="Rectangle 5">
            <a:extLst>
              <a:ext uri="{FF2B5EF4-FFF2-40B4-BE49-F238E27FC236}">
                <a16:creationId xmlns:a16="http://schemas.microsoft.com/office/drawing/2014/main" id="{35169882-E339-452E-9ABC-7E27B0614BDA}"/>
              </a:ext>
            </a:extLst>
          </p:cNvPr>
          <p:cNvSpPr/>
          <p:nvPr/>
        </p:nvSpPr>
        <p:spPr>
          <a:xfrm>
            <a:off x="3276600" y="1552713"/>
            <a:ext cx="5334000" cy="3108543"/>
          </a:xfrm>
          <a:prstGeom prst="rect">
            <a:avLst/>
          </a:prstGeom>
        </p:spPr>
        <p:txBody>
          <a:bodyPr wrap="square">
            <a:spAutoFit/>
          </a:bodyPr>
          <a:lstStyle/>
          <a:p>
            <a:pPr algn="ctr"/>
            <a:r>
              <a:rPr lang="en-US" sz="2800" dirty="0">
                <a:solidFill>
                  <a:srgbClr val="002D62"/>
                </a:solidFill>
              </a:rPr>
              <a:t>As the </a:t>
            </a:r>
            <a:r>
              <a:rPr lang="en-US" sz="2800" b="1" dirty="0">
                <a:solidFill>
                  <a:srgbClr val="002D62"/>
                </a:solidFill>
              </a:rPr>
              <a:t>largest statewide provider </a:t>
            </a:r>
            <a:r>
              <a:rPr lang="en-US" sz="2800" dirty="0">
                <a:solidFill>
                  <a:srgbClr val="002D62"/>
                </a:solidFill>
              </a:rPr>
              <a:t>of entrepreneurial and business development services, </a:t>
            </a:r>
          </a:p>
          <a:p>
            <a:pPr algn="ctr"/>
            <a:r>
              <a:rPr lang="en-US" sz="2800" dirty="0">
                <a:solidFill>
                  <a:srgbClr val="002D62"/>
                </a:solidFill>
              </a:rPr>
              <a:t>Alabama </a:t>
            </a:r>
            <a:r>
              <a:rPr lang="en-US" sz="2800" dirty="0" err="1">
                <a:solidFill>
                  <a:srgbClr val="002D62"/>
                </a:solidFill>
              </a:rPr>
              <a:t>SBDCs</a:t>
            </a:r>
            <a:r>
              <a:rPr lang="en-US" sz="2800" dirty="0">
                <a:solidFill>
                  <a:srgbClr val="002D62"/>
                </a:solidFill>
              </a:rPr>
              <a:t> play a vital role in Alabama’s economic development by assisting entrepreneurs in every stage of the business life cycle.</a:t>
            </a:r>
          </a:p>
        </p:txBody>
      </p:sp>
    </p:spTree>
    <p:extLst>
      <p:ext uri="{BB962C8B-B14F-4D97-AF65-F5344CB8AC3E}">
        <p14:creationId xmlns:p14="http://schemas.microsoft.com/office/powerpoint/2010/main" val="313404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304800"/>
            <a:ext cx="8001000" cy="1143000"/>
          </a:xfrm>
        </p:spPr>
        <p:txBody>
          <a:bodyPr>
            <a:normAutofit fontScale="90000"/>
          </a:bodyPr>
          <a:lstStyle/>
          <a:p>
            <a:r>
              <a:rPr lang="en-US" b="1" dirty="0">
                <a:latin typeface="+mj-lt"/>
              </a:rPr>
              <a:t>Additional Items </a:t>
            </a:r>
            <a:br>
              <a:rPr lang="en-US" b="1" dirty="0">
                <a:latin typeface="+mj-lt"/>
              </a:rPr>
            </a:br>
            <a:r>
              <a:rPr lang="en-US" b="1" dirty="0">
                <a:latin typeface="+mj-lt"/>
              </a:rPr>
              <a:t>Needed for Loan Package</a:t>
            </a:r>
          </a:p>
        </p:txBody>
      </p:sp>
      <p:sp>
        <p:nvSpPr>
          <p:cNvPr id="3" name="Content Placeholder 2"/>
          <p:cNvSpPr>
            <a:spLocks noGrp="1"/>
          </p:cNvSpPr>
          <p:nvPr>
            <p:ph idx="1"/>
          </p:nvPr>
        </p:nvSpPr>
        <p:spPr>
          <a:xfrm>
            <a:off x="1009650" y="1905000"/>
            <a:ext cx="7124700" cy="4114800"/>
          </a:xfrm>
        </p:spPr>
        <p:txBody>
          <a:bodyPr>
            <a:normAutofit/>
          </a:bodyPr>
          <a:lstStyle/>
          <a:p>
            <a:r>
              <a:rPr lang="en-US" b="1" dirty="0"/>
              <a:t>Resume</a:t>
            </a:r>
            <a:endParaRPr lang="en-US" sz="2100" b="1" dirty="0">
              <a:solidFill>
                <a:srgbClr val="002D62"/>
              </a:solidFill>
            </a:endParaRPr>
          </a:p>
          <a:p>
            <a:r>
              <a:rPr lang="en-US" b="1" dirty="0"/>
              <a:t>Business Plan</a:t>
            </a:r>
            <a:endParaRPr lang="en-US" sz="2100" dirty="0">
              <a:solidFill>
                <a:srgbClr val="002D62"/>
              </a:solidFill>
            </a:endParaRPr>
          </a:p>
          <a:p>
            <a:r>
              <a:rPr lang="en-US" b="1" dirty="0"/>
              <a:t>Projections Supported by Assumptions</a:t>
            </a:r>
            <a:endParaRPr lang="en-US" sz="2200" b="1" dirty="0">
              <a:solidFill>
                <a:srgbClr val="002D62"/>
              </a:solidFill>
            </a:endParaRPr>
          </a:p>
          <a:p>
            <a:pPr marL="0" indent="0">
              <a:buNone/>
            </a:pPr>
            <a:endParaRPr lang="en-US" sz="2000" dirty="0">
              <a:solidFill>
                <a:srgbClr val="002D62"/>
              </a:solidFill>
            </a:endParaRPr>
          </a:p>
          <a:p>
            <a:pPr marL="0" indent="0">
              <a:buNone/>
            </a:pPr>
            <a:endParaRPr lang="en-US" dirty="0">
              <a:solidFill>
                <a:srgbClr val="002D62"/>
              </a:solidFill>
            </a:endParaRPr>
          </a:p>
          <a:p>
            <a:pPr marL="0" indent="0">
              <a:buNone/>
            </a:pPr>
            <a:endParaRPr lang="en-US" dirty="0"/>
          </a:p>
        </p:txBody>
      </p:sp>
      <p:sp>
        <p:nvSpPr>
          <p:cNvPr id="4" name="Title 1">
            <a:extLst>
              <a:ext uri="{FF2B5EF4-FFF2-40B4-BE49-F238E27FC236}">
                <a16:creationId xmlns:a16="http://schemas.microsoft.com/office/drawing/2014/main" id="{21432A0D-74D9-42F8-948F-2D4084CA0C3A}"/>
              </a:ext>
            </a:extLst>
          </p:cNvPr>
          <p:cNvSpPr txBox="1">
            <a:spLocks/>
          </p:cNvSpPr>
          <p:nvPr/>
        </p:nvSpPr>
        <p:spPr>
          <a:xfrm>
            <a:off x="533400" y="918369"/>
            <a:ext cx="8001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2D62"/>
                </a:solidFill>
                <a:latin typeface="Antonio" panose="02000503000000000000" pitchFamily="2" charset="0"/>
                <a:ea typeface="+mj-ea"/>
                <a:cs typeface="+mj-cs"/>
              </a:defRPr>
            </a:lvl1pPr>
          </a:lstStyle>
          <a:p>
            <a:endParaRPr lang="en-US" sz="3200" dirty="0"/>
          </a:p>
        </p:txBody>
      </p:sp>
    </p:spTree>
    <p:extLst>
      <p:ext uri="{BB962C8B-B14F-4D97-AF65-F5344CB8AC3E}">
        <p14:creationId xmlns:p14="http://schemas.microsoft.com/office/powerpoint/2010/main" val="3136674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B041E-DE47-8ABF-4509-BEF84B40CEDF}"/>
              </a:ext>
            </a:extLst>
          </p:cNvPr>
          <p:cNvSpPr>
            <a:spLocks noGrp="1"/>
          </p:cNvSpPr>
          <p:nvPr>
            <p:ph type="title"/>
          </p:nvPr>
        </p:nvSpPr>
        <p:spPr>
          <a:xfrm>
            <a:off x="1524000" y="2286000"/>
            <a:ext cx="8229600" cy="1143000"/>
          </a:xfrm>
        </p:spPr>
        <p:txBody>
          <a:bodyPr/>
          <a:lstStyle/>
          <a:p>
            <a:r>
              <a:rPr lang="en-US" b="1" dirty="0"/>
              <a:t>Credit Scores</a:t>
            </a:r>
          </a:p>
        </p:txBody>
      </p:sp>
    </p:spTree>
    <p:extLst>
      <p:ext uri="{BB962C8B-B14F-4D97-AF65-F5344CB8AC3E}">
        <p14:creationId xmlns:p14="http://schemas.microsoft.com/office/powerpoint/2010/main" val="640744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B96F34-8A90-4BAC-46F3-6235D0CDA73A}"/>
              </a:ext>
            </a:extLst>
          </p:cNvPr>
          <p:cNvSpPr>
            <a:spLocks noGrp="1"/>
          </p:cNvSpPr>
          <p:nvPr>
            <p:ph type="title"/>
          </p:nvPr>
        </p:nvSpPr>
        <p:spPr/>
        <p:txBody>
          <a:bodyPr/>
          <a:lstStyle/>
          <a:p>
            <a:r>
              <a:rPr lang="en-US" dirty="0"/>
              <a:t>What is Credit?</a:t>
            </a:r>
          </a:p>
        </p:txBody>
      </p:sp>
      <p:sp>
        <p:nvSpPr>
          <p:cNvPr id="5" name="Content Placeholder 4">
            <a:extLst>
              <a:ext uri="{FF2B5EF4-FFF2-40B4-BE49-F238E27FC236}">
                <a16:creationId xmlns:a16="http://schemas.microsoft.com/office/drawing/2014/main" id="{A3D2B89A-5FDA-F7FB-4CFA-5AE172383287}"/>
              </a:ext>
            </a:extLst>
          </p:cNvPr>
          <p:cNvSpPr>
            <a:spLocks noGrp="1"/>
          </p:cNvSpPr>
          <p:nvPr>
            <p:ph idx="1"/>
          </p:nvPr>
        </p:nvSpPr>
        <p:spPr>
          <a:xfrm>
            <a:off x="533400" y="1600200"/>
            <a:ext cx="4267200" cy="4525963"/>
          </a:xfrm>
        </p:spPr>
        <p:txBody>
          <a:bodyPr>
            <a:normAutofit/>
          </a:bodyPr>
          <a:lstStyle/>
          <a:p>
            <a:pPr algn="l"/>
            <a:r>
              <a:rPr lang="en-US" sz="2000" dirty="0"/>
              <a:t>Credit is the ability to borrow money or access goods or services with the understanding that you will pay it back later.</a:t>
            </a:r>
          </a:p>
          <a:p>
            <a:pPr algn="l"/>
            <a:endParaRPr lang="en-US" sz="2000" dirty="0"/>
          </a:p>
          <a:p>
            <a:pPr algn="l"/>
            <a:r>
              <a:rPr lang="en-US" sz="2000" dirty="0"/>
              <a:t>It allows individuals and businesses to make purchases or investments without having to pay the full amount upfront.</a:t>
            </a:r>
          </a:p>
          <a:p>
            <a:pPr algn="l"/>
            <a:endParaRPr lang="en-US" sz="2000" dirty="0"/>
          </a:p>
        </p:txBody>
      </p:sp>
      <p:pic>
        <p:nvPicPr>
          <p:cNvPr id="7" name="Picture 6">
            <a:extLst>
              <a:ext uri="{FF2B5EF4-FFF2-40B4-BE49-F238E27FC236}">
                <a16:creationId xmlns:a16="http://schemas.microsoft.com/office/drawing/2014/main" id="{6D85440A-5D52-9BC9-65A8-492A5B89A8CA}"/>
              </a:ext>
            </a:extLst>
          </p:cNvPr>
          <p:cNvPicPr>
            <a:picLocks noChangeAspect="1"/>
          </p:cNvPicPr>
          <p:nvPr/>
        </p:nvPicPr>
        <p:blipFill>
          <a:blip r:embed="rId3"/>
          <a:stretch>
            <a:fillRect/>
          </a:stretch>
        </p:blipFill>
        <p:spPr>
          <a:xfrm>
            <a:off x="5071971" y="1981200"/>
            <a:ext cx="3569109" cy="2363638"/>
          </a:xfrm>
          <a:prstGeom prst="rect">
            <a:avLst/>
          </a:prstGeom>
        </p:spPr>
      </p:pic>
    </p:spTree>
    <p:extLst>
      <p:ext uri="{BB962C8B-B14F-4D97-AF65-F5344CB8AC3E}">
        <p14:creationId xmlns:p14="http://schemas.microsoft.com/office/powerpoint/2010/main" val="2372493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8FCCD-96E3-AA7A-3FD2-7261E0170192}"/>
              </a:ext>
            </a:extLst>
          </p:cNvPr>
          <p:cNvSpPr>
            <a:spLocks noGrp="1"/>
          </p:cNvSpPr>
          <p:nvPr>
            <p:ph type="title"/>
          </p:nvPr>
        </p:nvSpPr>
        <p:spPr/>
        <p:txBody>
          <a:bodyPr/>
          <a:lstStyle/>
          <a:p>
            <a:r>
              <a:rPr lang="en-US" dirty="0"/>
              <a:t>Credit Comparison</a:t>
            </a:r>
          </a:p>
        </p:txBody>
      </p:sp>
      <p:sp>
        <p:nvSpPr>
          <p:cNvPr id="4" name="Text Placeholder 3">
            <a:extLst>
              <a:ext uri="{FF2B5EF4-FFF2-40B4-BE49-F238E27FC236}">
                <a16:creationId xmlns:a16="http://schemas.microsoft.com/office/drawing/2014/main" id="{105549F4-2A32-1C46-AB9F-7DA60DF4770A}"/>
              </a:ext>
            </a:extLst>
          </p:cNvPr>
          <p:cNvSpPr>
            <a:spLocks noGrp="1"/>
          </p:cNvSpPr>
          <p:nvPr>
            <p:ph type="body" idx="1"/>
          </p:nvPr>
        </p:nvSpPr>
        <p:spPr>
          <a:xfrm>
            <a:off x="457200" y="1291352"/>
            <a:ext cx="4040188" cy="639762"/>
          </a:xfrm>
        </p:spPr>
        <p:txBody>
          <a:bodyPr/>
          <a:lstStyle/>
          <a:p>
            <a:r>
              <a:rPr lang="en-US" dirty="0"/>
              <a:t>Business Credit</a:t>
            </a:r>
          </a:p>
        </p:txBody>
      </p:sp>
      <p:sp>
        <p:nvSpPr>
          <p:cNvPr id="5" name="Content Placeholder 4">
            <a:extLst>
              <a:ext uri="{FF2B5EF4-FFF2-40B4-BE49-F238E27FC236}">
                <a16:creationId xmlns:a16="http://schemas.microsoft.com/office/drawing/2014/main" id="{6BAAABE9-D0BE-1C54-595F-1243AB84308B}"/>
              </a:ext>
            </a:extLst>
          </p:cNvPr>
          <p:cNvSpPr>
            <a:spLocks noGrp="1"/>
          </p:cNvSpPr>
          <p:nvPr>
            <p:ph sz="half" idx="2"/>
          </p:nvPr>
        </p:nvSpPr>
        <p:spPr>
          <a:xfrm>
            <a:off x="468119" y="1950618"/>
            <a:ext cx="4040188" cy="3951288"/>
          </a:xfrm>
        </p:spPr>
        <p:txBody>
          <a:bodyPr/>
          <a:lstStyle/>
          <a:p>
            <a:r>
              <a:rPr lang="en-US" dirty="0"/>
              <a:t>Equifax, Experian, and Dun &amp; Bradstreet</a:t>
            </a:r>
          </a:p>
          <a:p>
            <a:r>
              <a:rPr lang="en-US" dirty="0"/>
              <a:t>Connected to you by your EIN or Tax ID Number</a:t>
            </a:r>
          </a:p>
          <a:p>
            <a:r>
              <a:rPr lang="en-US" dirty="0"/>
              <a:t>Scores have many different ranges</a:t>
            </a:r>
          </a:p>
          <a:p>
            <a:r>
              <a:rPr lang="en-US" dirty="0"/>
              <a:t>Hard to obtain as a start-up business</a:t>
            </a:r>
          </a:p>
        </p:txBody>
      </p:sp>
      <p:sp>
        <p:nvSpPr>
          <p:cNvPr id="6" name="Text Placeholder 5">
            <a:extLst>
              <a:ext uri="{FF2B5EF4-FFF2-40B4-BE49-F238E27FC236}">
                <a16:creationId xmlns:a16="http://schemas.microsoft.com/office/drawing/2014/main" id="{21E84E49-893E-51B0-436E-BE78D825B119}"/>
              </a:ext>
            </a:extLst>
          </p:cNvPr>
          <p:cNvSpPr>
            <a:spLocks noGrp="1"/>
          </p:cNvSpPr>
          <p:nvPr>
            <p:ph type="body" sz="quarter" idx="3"/>
          </p:nvPr>
        </p:nvSpPr>
        <p:spPr>
          <a:xfrm>
            <a:off x="4684745" y="1291352"/>
            <a:ext cx="4041775" cy="639762"/>
          </a:xfrm>
        </p:spPr>
        <p:txBody>
          <a:bodyPr/>
          <a:lstStyle/>
          <a:p>
            <a:r>
              <a:rPr lang="en-US" dirty="0"/>
              <a:t>Personal Credit</a:t>
            </a:r>
          </a:p>
        </p:txBody>
      </p:sp>
      <p:sp>
        <p:nvSpPr>
          <p:cNvPr id="7" name="Content Placeholder 6">
            <a:extLst>
              <a:ext uri="{FF2B5EF4-FFF2-40B4-BE49-F238E27FC236}">
                <a16:creationId xmlns:a16="http://schemas.microsoft.com/office/drawing/2014/main" id="{3512DED1-AE4B-48EB-3E70-276B759C9794}"/>
              </a:ext>
            </a:extLst>
          </p:cNvPr>
          <p:cNvSpPr>
            <a:spLocks noGrp="1"/>
          </p:cNvSpPr>
          <p:nvPr>
            <p:ph sz="quarter" idx="4"/>
          </p:nvPr>
        </p:nvSpPr>
        <p:spPr>
          <a:xfrm>
            <a:off x="4626363" y="1950618"/>
            <a:ext cx="4041775" cy="3951288"/>
          </a:xfrm>
        </p:spPr>
        <p:txBody>
          <a:bodyPr/>
          <a:lstStyle/>
          <a:p>
            <a:r>
              <a:rPr lang="en-US" dirty="0"/>
              <a:t>Equifax, TransUnion, and Experian</a:t>
            </a:r>
          </a:p>
          <a:p>
            <a:r>
              <a:rPr lang="en-US" dirty="0"/>
              <a:t>Connected to you by your SSN</a:t>
            </a:r>
          </a:p>
          <a:p>
            <a:r>
              <a:rPr lang="en-US" dirty="0"/>
              <a:t>Scores range from 300 to 850</a:t>
            </a:r>
          </a:p>
        </p:txBody>
      </p:sp>
      <p:sp>
        <p:nvSpPr>
          <p:cNvPr id="9" name="TextBox 8">
            <a:extLst>
              <a:ext uri="{FF2B5EF4-FFF2-40B4-BE49-F238E27FC236}">
                <a16:creationId xmlns:a16="http://schemas.microsoft.com/office/drawing/2014/main" id="{E9880DC4-3EB9-A680-AA17-D135CE0F6D1F}"/>
              </a:ext>
            </a:extLst>
          </p:cNvPr>
          <p:cNvSpPr txBox="1"/>
          <p:nvPr/>
        </p:nvSpPr>
        <p:spPr>
          <a:xfrm>
            <a:off x="685800" y="5334000"/>
            <a:ext cx="7467600" cy="646331"/>
          </a:xfrm>
          <a:prstGeom prst="rect">
            <a:avLst/>
          </a:prstGeom>
          <a:noFill/>
        </p:spPr>
        <p:txBody>
          <a:bodyPr wrap="square" rtlCol="0">
            <a:spAutoFit/>
          </a:bodyPr>
          <a:lstStyle/>
          <a:p>
            <a:pPr algn="ctr"/>
            <a:r>
              <a:rPr lang="en-US" b="1" u="sng" dirty="0">
                <a:solidFill>
                  <a:srgbClr val="D11242"/>
                </a:solidFill>
              </a:rPr>
              <a:t>Your personal credit score and report are very important for obtaining business lending   </a:t>
            </a:r>
          </a:p>
        </p:txBody>
      </p:sp>
    </p:spTree>
    <p:extLst>
      <p:ext uri="{BB962C8B-B14F-4D97-AF65-F5344CB8AC3E}">
        <p14:creationId xmlns:p14="http://schemas.microsoft.com/office/powerpoint/2010/main" val="3018377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B96F34-8A90-4BAC-46F3-6235D0CDA73A}"/>
              </a:ext>
            </a:extLst>
          </p:cNvPr>
          <p:cNvSpPr>
            <a:spLocks noGrp="1"/>
          </p:cNvSpPr>
          <p:nvPr>
            <p:ph type="title"/>
          </p:nvPr>
        </p:nvSpPr>
        <p:spPr/>
        <p:txBody>
          <a:bodyPr/>
          <a:lstStyle/>
          <a:p>
            <a:r>
              <a:rPr lang="en-US" b="1" dirty="0"/>
              <a:t>Credit Score Ranges </a:t>
            </a:r>
          </a:p>
        </p:txBody>
      </p:sp>
      <p:pic>
        <p:nvPicPr>
          <p:cNvPr id="3" name="Picture 2">
            <a:extLst>
              <a:ext uri="{FF2B5EF4-FFF2-40B4-BE49-F238E27FC236}">
                <a16:creationId xmlns:a16="http://schemas.microsoft.com/office/drawing/2014/main" id="{07A26DEA-02B5-AFD0-22EE-265A3996482B}"/>
              </a:ext>
            </a:extLst>
          </p:cNvPr>
          <p:cNvPicPr>
            <a:picLocks noChangeAspect="1"/>
          </p:cNvPicPr>
          <p:nvPr/>
        </p:nvPicPr>
        <p:blipFill>
          <a:blip r:embed="rId3"/>
          <a:stretch>
            <a:fillRect/>
          </a:stretch>
        </p:blipFill>
        <p:spPr>
          <a:xfrm>
            <a:off x="1793000" y="1262837"/>
            <a:ext cx="5481799" cy="4332326"/>
          </a:xfrm>
          <a:prstGeom prst="rect">
            <a:avLst/>
          </a:prstGeom>
        </p:spPr>
      </p:pic>
    </p:spTree>
    <p:extLst>
      <p:ext uri="{BB962C8B-B14F-4D97-AF65-F5344CB8AC3E}">
        <p14:creationId xmlns:p14="http://schemas.microsoft.com/office/powerpoint/2010/main" val="1148195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B96F34-8A90-4BAC-46F3-6235D0CDA73A}"/>
              </a:ext>
            </a:extLst>
          </p:cNvPr>
          <p:cNvSpPr>
            <a:spLocks noGrp="1"/>
          </p:cNvSpPr>
          <p:nvPr>
            <p:ph type="title"/>
          </p:nvPr>
        </p:nvSpPr>
        <p:spPr/>
        <p:txBody>
          <a:bodyPr>
            <a:normAutofit fontScale="90000"/>
          </a:bodyPr>
          <a:lstStyle/>
          <a:p>
            <a:r>
              <a:rPr lang="en-US" b="1" dirty="0"/>
              <a:t>How is your credit score calculated?</a:t>
            </a:r>
          </a:p>
        </p:txBody>
      </p:sp>
      <p:pic>
        <p:nvPicPr>
          <p:cNvPr id="1026" name="Picture 2">
            <a:extLst>
              <a:ext uri="{FF2B5EF4-FFF2-40B4-BE49-F238E27FC236}">
                <a16:creationId xmlns:a16="http://schemas.microsoft.com/office/drawing/2014/main" id="{33FE37E0-85D5-879E-AA08-519837B0EF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676400"/>
            <a:ext cx="5790653" cy="432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147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F5C71A-E0A9-1D06-8313-4E1E93AEB355}"/>
              </a:ext>
            </a:extLst>
          </p:cNvPr>
          <p:cNvSpPr>
            <a:spLocks noGrp="1"/>
          </p:cNvSpPr>
          <p:nvPr>
            <p:ph type="title"/>
          </p:nvPr>
        </p:nvSpPr>
        <p:spPr>
          <a:xfrm>
            <a:off x="1447800" y="2362200"/>
            <a:ext cx="8229600" cy="1143000"/>
          </a:xfrm>
        </p:spPr>
        <p:txBody>
          <a:bodyPr>
            <a:normAutofit fontScale="90000"/>
          </a:bodyPr>
          <a:lstStyle/>
          <a:p>
            <a:r>
              <a:rPr lang="en-US" dirty="0"/>
              <a:t>Which scenario shows more trustworthiness?</a:t>
            </a:r>
          </a:p>
        </p:txBody>
      </p:sp>
    </p:spTree>
    <p:extLst>
      <p:ext uri="{BB962C8B-B14F-4D97-AF65-F5344CB8AC3E}">
        <p14:creationId xmlns:p14="http://schemas.microsoft.com/office/powerpoint/2010/main" val="4179074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E5876-CEDC-B3BC-435C-62AA5018CA05}"/>
              </a:ext>
            </a:extLst>
          </p:cNvPr>
          <p:cNvSpPr>
            <a:spLocks noGrp="1"/>
          </p:cNvSpPr>
          <p:nvPr>
            <p:ph type="title"/>
          </p:nvPr>
        </p:nvSpPr>
        <p:spPr>
          <a:xfrm>
            <a:off x="457200" y="99219"/>
            <a:ext cx="8229600" cy="1143000"/>
          </a:xfrm>
        </p:spPr>
        <p:txBody>
          <a:bodyPr>
            <a:normAutofit/>
          </a:bodyPr>
          <a:lstStyle/>
          <a:p>
            <a:r>
              <a:rPr lang="en-US" dirty="0"/>
              <a:t>Payment History (35%) </a:t>
            </a:r>
          </a:p>
        </p:txBody>
      </p:sp>
      <p:sp>
        <p:nvSpPr>
          <p:cNvPr id="13" name="Text Placeholder 12">
            <a:extLst>
              <a:ext uri="{FF2B5EF4-FFF2-40B4-BE49-F238E27FC236}">
                <a16:creationId xmlns:a16="http://schemas.microsoft.com/office/drawing/2014/main" id="{B08C0876-40F0-C6B4-FFFC-FCEB32841675}"/>
              </a:ext>
            </a:extLst>
          </p:cNvPr>
          <p:cNvSpPr>
            <a:spLocks noGrp="1"/>
          </p:cNvSpPr>
          <p:nvPr>
            <p:ph type="body" idx="1"/>
          </p:nvPr>
        </p:nvSpPr>
        <p:spPr>
          <a:xfrm>
            <a:off x="571500" y="990600"/>
            <a:ext cx="8000999" cy="639762"/>
          </a:xfrm>
          <a:ln>
            <a:noFill/>
          </a:ln>
        </p:spPr>
        <p:txBody>
          <a:bodyPr/>
          <a:lstStyle/>
          <a:p>
            <a:pPr algn="ctr"/>
            <a:r>
              <a:rPr lang="en-US" dirty="0"/>
              <a:t>Scenario A	</a:t>
            </a:r>
          </a:p>
        </p:txBody>
      </p:sp>
      <p:sp>
        <p:nvSpPr>
          <p:cNvPr id="14" name="Content Placeholder 13">
            <a:extLst>
              <a:ext uri="{FF2B5EF4-FFF2-40B4-BE49-F238E27FC236}">
                <a16:creationId xmlns:a16="http://schemas.microsoft.com/office/drawing/2014/main" id="{0B5BA9FE-5F7E-65ED-2F4B-AB5399B44B8B}"/>
              </a:ext>
            </a:extLst>
          </p:cNvPr>
          <p:cNvSpPr>
            <a:spLocks noGrp="1"/>
          </p:cNvSpPr>
          <p:nvPr>
            <p:ph sz="half" idx="2"/>
          </p:nvPr>
        </p:nvSpPr>
        <p:spPr>
          <a:xfrm>
            <a:off x="571500" y="1630362"/>
            <a:ext cx="8001000" cy="954088"/>
          </a:xfrm>
          <a:ln>
            <a:noFill/>
          </a:ln>
        </p:spPr>
        <p:txBody>
          <a:bodyPr/>
          <a:lstStyle/>
          <a:p>
            <a:pPr marL="0" indent="0" algn="ctr">
              <a:buNone/>
            </a:pPr>
            <a:r>
              <a:rPr lang="en-US" sz="2400" b="0" i="0" kern="1200" dirty="0">
                <a:solidFill>
                  <a:schemeClr val="dk1"/>
                </a:solidFill>
                <a:effectLst/>
                <a:latin typeface="+mn-lt"/>
                <a:ea typeface="+mn-ea"/>
                <a:cs typeface="+mn-cs"/>
              </a:rPr>
              <a:t>Jordan pays his utility bills on time but occasionally forgets about his store credit card bill.</a:t>
            </a:r>
            <a:endParaRPr lang="en-US" sz="2400" dirty="0"/>
          </a:p>
          <a:p>
            <a:endParaRPr lang="en-US" dirty="0"/>
          </a:p>
        </p:txBody>
      </p:sp>
      <p:sp>
        <p:nvSpPr>
          <p:cNvPr id="16" name="Content Placeholder 15">
            <a:extLst>
              <a:ext uri="{FF2B5EF4-FFF2-40B4-BE49-F238E27FC236}">
                <a16:creationId xmlns:a16="http://schemas.microsoft.com/office/drawing/2014/main" id="{0799DEB4-88A4-3ACF-5D02-CB0F02574C12}"/>
              </a:ext>
            </a:extLst>
          </p:cNvPr>
          <p:cNvSpPr>
            <a:spLocks noGrp="1"/>
          </p:cNvSpPr>
          <p:nvPr>
            <p:ph sz="quarter" idx="4"/>
          </p:nvPr>
        </p:nvSpPr>
        <p:spPr>
          <a:xfrm>
            <a:off x="571501" y="4148521"/>
            <a:ext cx="8001000" cy="1300164"/>
          </a:xfrm>
          <a:ln>
            <a:noFill/>
          </a:ln>
        </p:spPr>
        <p:txBody>
          <a:bodyPr/>
          <a:lstStyle/>
          <a:p>
            <a:pPr marL="0" indent="0" algn="ctr">
              <a:buNone/>
            </a:pPr>
            <a:r>
              <a:rPr lang="en-US" sz="2400" dirty="0"/>
              <a:t>Taylor sometimes waits until the last minute but has set up automatic payments for all her credit accounts to ensure they're paid on time.</a:t>
            </a:r>
          </a:p>
        </p:txBody>
      </p:sp>
      <p:sp>
        <p:nvSpPr>
          <p:cNvPr id="19" name="Text Placeholder 12">
            <a:extLst>
              <a:ext uri="{FF2B5EF4-FFF2-40B4-BE49-F238E27FC236}">
                <a16:creationId xmlns:a16="http://schemas.microsoft.com/office/drawing/2014/main" id="{8A032138-B791-0A98-C0E6-D731BE8C4764}"/>
              </a:ext>
            </a:extLst>
          </p:cNvPr>
          <p:cNvSpPr txBox="1">
            <a:spLocks/>
          </p:cNvSpPr>
          <p:nvPr/>
        </p:nvSpPr>
        <p:spPr>
          <a:xfrm>
            <a:off x="571500" y="3519669"/>
            <a:ext cx="8001000" cy="639762"/>
          </a:xfrm>
          <a:prstGeom prst="rect">
            <a:avLst/>
          </a:prstGeom>
          <a:ln>
            <a:noFill/>
          </a:ln>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rgbClr val="D11242"/>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en-US" dirty="0"/>
              <a:t>Scenario B	</a:t>
            </a:r>
          </a:p>
        </p:txBody>
      </p:sp>
      <p:sp>
        <p:nvSpPr>
          <p:cNvPr id="20" name="TextBox 19">
            <a:extLst>
              <a:ext uri="{FF2B5EF4-FFF2-40B4-BE49-F238E27FC236}">
                <a16:creationId xmlns:a16="http://schemas.microsoft.com/office/drawing/2014/main" id="{10629DBF-1897-0A2F-9EEF-57CD04B523CB}"/>
              </a:ext>
            </a:extLst>
          </p:cNvPr>
          <p:cNvSpPr txBox="1"/>
          <p:nvPr/>
        </p:nvSpPr>
        <p:spPr>
          <a:xfrm>
            <a:off x="571500" y="2667339"/>
            <a:ext cx="8001001" cy="769441"/>
          </a:xfrm>
          <a:prstGeom prst="rect">
            <a:avLst/>
          </a:prstGeom>
          <a:ln>
            <a:noFill/>
          </a:ln>
        </p:spPr>
        <p:txBody>
          <a:bodyPr vert="horz" lIns="91440" tIns="45720" rIns="91440" bIns="45720" rtlCol="0" anchor="ctr">
            <a:normAutofit/>
          </a:bodyPr>
          <a:lstStyle>
            <a:lvl1pPr algn="ctr">
              <a:spcBef>
                <a:spcPct val="0"/>
              </a:spcBef>
              <a:buNone/>
              <a:defRPr sz="4400">
                <a:solidFill>
                  <a:srgbClr val="002D62"/>
                </a:solidFill>
                <a:latin typeface="Antonio" panose="02000503000000000000" pitchFamily="2" charset="0"/>
                <a:ea typeface="+mj-ea"/>
                <a:cs typeface="+mj-cs"/>
              </a:defRPr>
            </a:lvl1pPr>
          </a:lstStyle>
          <a:p>
            <a:r>
              <a:rPr lang="en-US" b="1" dirty="0"/>
              <a:t>VS</a:t>
            </a:r>
          </a:p>
        </p:txBody>
      </p:sp>
    </p:spTree>
    <p:extLst>
      <p:ext uri="{BB962C8B-B14F-4D97-AF65-F5344CB8AC3E}">
        <p14:creationId xmlns:p14="http://schemas.microsoft.com/office/powerpoint/2010/main" val="4184198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E5876-CEDC-B3BC-435C-62AA5018CA05}"/>
              </a:ext>
            </a:extLst>
          </p:cNvPr>
          <p:cNvSpPr>
            <a:spLocks noGrp="1"/>
          </p:cNvSpPr>
          <p:nvPr>
            <p:ph type="title"/>
          </p:nvPr>
        </p:nvSpPr>
        <p:spPr>
          <a:xfrm>
            <a:off x="457200" y="99219"/>
            <a:ext cx="8229600" cy="1143000"/>
          </a:xfrm>
        </p:spPr>
        <p:txBody>
          <a:bodyPr>
            <a:normAutofit/>
          </a:bodyPr>
          <a:lstStyle/>
          <a:p>
            <a:r>
              <a:rPr lang="en-US" dirty="0"/>
              <a:t>Amounts Owed(30%)</a:t>
            </a:r>
          </a:p>
        </p:txBody>
      </p:sp>
      <p:sp>
        <p:nvSpPr>
          <p:cNvPr id="13" name="Text Placeholder 12">
            <a:extLst>
              <a:ext uri="{FF2B5EF4-FFF2-40B4-BE49-F238E27FC236}">
                <a16:creationId xmlns:a16="http://schemas.microsoft.com/office/drawing/2014/main" id="{B08C0876-40F0-C6B4-FFFC-FCEB32841675}"/>
              </a:ext>
            </a:extLst>
          </p:cNvPr>
          <p:cNvSpPr>
            <a:spLocks noGrp="1"/>
          </p:cNvSpPr>
          <p:nvPr>
            <p:ph type="body" idx="1"/>
          </p:nvPr>
        </p:nvSpPr>
        <p:spPr>
          <a:xfrm>
            <a:off x="571500" y="990600"/>
            <a:ext cx="8000999" cy="639762"/>
          </a:xfrm>
          <a:ln>
            <a:noFill/>
          </a:ln>
        </p:spPr>
        <p:txBody>
          <a:bodyPr/>
          <a:lstStyle/>
          <a:p>
            <a:pPr algn="ctr"/>
            <a:r>
              <a:rPr lang="en-US" dirty="0"/>
              <a:t>Scenario A	</a:t>
            </a:r>
          </a:p>
        </p:txBody>
      </p:sp>
      <p:sp>
        <p:nvSpPr>
          <p:cNvPr id="14" name="Content Placeholder 13">
            <a:extLst>
              <a:ext uri="{FF2B5EF4-FFF2-40B4-BE49-F238E27FC236}">
                <a16:creationId xmlns:a16="http://schemas.microsoft.com/office/drawing/2014/main" id="{0B5BA9FE-5F7E-65ED-2F4B-AB5399B44B8B}"/>
              </a:ext>
            </a:extLst>
          </p:cNvPr>
          <p:cNvSpPr>
            <a:spLocks noGrp="1"/>
          </p:cNvSpPr>
          <p:nvPr>
            <p:ph sz="half" idx="2"/>
          </p:nvPr>
        </p:nvSpPr>
        <p:spPr>
          <a:xfrm>
            <a:off x="571500" y="1630362"/>
            <a:ext cx="8001000" cy="954088"/>
          </a:xfrm>
          <a:ln>
            <a:noFill/>
          </a:ln>
        </p:spPr>
        <p:txBody>
          <a:bodyPr/>
          <a:lstStyle/>
          <a:p>
            <a:pPr marL="0" indent="0" algn="ctr">
              <a:buNone/>
            </a:pPr>
            <a:r>
              <a:rPr lang="en-US" sz="2400" b="0" i="0" kern="1200" dirty="0">
                <a:solidFill>
                  <a:schemeClr val="dk1"/>
                </a:solidFill>
                <a:effectLst/>
                <a:latin typeface="+mn-lt"/>
                <a:ea typeface="+mn-ea"/>
                <a:cs typeface="+mn-cs"/>
              </a:rPr>
              <a:t>Casey has three credit cards. Two of them are almost maxed out, but one has no balance at all.</a:t>
            </a:r>
          </a:p>
          <a:p>
            <a:endParaRPr lang="en-US" dirty="0"/>
          </a:p>
        </p:txBody>
      </p:sp>
      <p:sp>
        <p:nvSpPr>
          <p:cNvPr id="16" name="Content Placeholder 15">
            <a:extLst>
              <a:ext uri="{FF2B5EF4-FFF2-40B4-BE49-F238E27FC236}">
                <a16:creationId xmlns:a16="http://schemas.microsoft.com/office/drawing/2014/main" id="{0799DEB4-88A4-3ACF-5D02-CB0F02574C12}"/>
              </a:ext>
            </a:extLst>
          </p:cNvPr>
          <p:cNvSpPr>
            <a:spLocks noGrp="1"/>
          </p:cNvSpPr>
          <p:nvPr>
            <p:ph sz="quarter" idx="4"/>
          </p:nvPr>
        </p:nvSpPr>
        <p:spPr>
          <a:xfrm>
            <a:off x="571501" y="4148521"/>
            <a:ext cx="8001000" cy="1300164"/>
          </a:xfrm>
          <a:ln>
            <a:noFill/>
          </a:ln>
        </p:spPr>
        <p:txBody>
          <a:bodyPr/>
          <a:lstStyle/>
          <a:p>
            <a:pPr marL="0" indent="0" algn="ctr">
              <a:buNone/>
            </a:pPr>
            <a:r>
              <a:rPr lang="en-US" sz="2400" dirty="0"/>
              <a:t>Alex has two credit cards. He uses both regularly but pays off large chunks every month, keeping the balance around 40% of the limit.</a:t>
            </a:r>
          </a:p>
        </p:txBody>
      </p:sp>
      <p:sp>
        <p:nvSpPr>
          <p:cNvPr id="19" name="Text Placeholder 12">
            <a:extLst>
              <a:ext uri="{FF2B5EF4-FFF2-40B4-BE49-F238E27FC236}">
                <a16:creationId xmlns:a16="http://schemas.microsoft.com/office/drawing/2014/main" id="{8A032138-B791-0A98-C0E6-D731BE8C4764}"/>
              </a:ext>
            </a:extLst>
          </p:cNvPr>
          <p:cNvSpPr txBox="1">
            <a:spLocks/>
          </p:cNvSpPr>
          <p:nvPr/>
        </p:nvSpPr>
        <p:spPr>
          <a:xfrm>
            <a:off x="571500" y="3519669"/>
            <a:ext cx="8001000" cy="639762"/>
          </a:xfrm>
          <a:prstGeom prst="rect">
            <a:avLst/>
          </a:prstGeom>
          <a:ln>
            <a:noFill/>
          </a:ln>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rgbClr val="D11242"/>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en-US" dirty="0"/>
              <a:t>Scenario B	</a:t>
            </a:r>
          </a:p>
        </p:txBody>
      </p:sp>
      <p:sp>
        <p:nvSpPr>
          <p:cNvPr id="20" name="TextBox 19">
            <a:extLst>
              <a:ext uri="{FF2B5EF4-FFF2-40B4-BE49-F238E27FC236}">
                <a16:creationId xmlns:a16="http://schemas.microsoft.com/office/drawing/2014/main" id="{10629DBF-1897-0A2F-9EEF-57CD04B523CB}"/>
              </a:ext>
            </a:extLst>
          </p:cNvPr>
          <p:cNvSpPr txBox="1"/>
          <p:nvPr/>
        </p:nvSpPr>
        <p:spPr>
          <a:xfrm>
            <a:off x="571500" y="2667339"/>
            <a:ext cx="8001001" cy="769441"/>
          </a:xfrm>
          <a:prstGeom prst="rect">
            <a:avLst/>
          </a:prstGeom>
          <a:ln>
            <a:noFill/>
          </a:ln>
        </p:spPr>
        <p:txBody>
          <a:bodyPr vert="horz" lIns="91440" tIns="45720" rIns="91440" bIns="45720" rtlCol="0" anchor="ctr">
            <a:normAutofit/>
          </a:bodyPr>
          <a:lstStyle>
            <a:lvl1pPr algn="ctr">
              <a:spcBef>
                <a:spcPct val="0"/>
              </a:spcBef>
              <a:buNone/>
              <a:defRPr sz="4400">
                <a:solidFill>
                  <a:srgbClr val="002D62"/>
                </a:solidFill>
                <a:latin typeface="Antonio" panose="02000503000000000000" pitchFamily="2" charset="0"/>
                <a:ea typeface="+mj-ea"/>
                <a:cs typeface="+mj-cs"/>
              </a:defRPr>
            </a:lvl1pPr>
          </a:lstStyle>
          <a:p>
            <a:r>
              <a:rPr lang="en-US" b="1" dirty="0"/>
              <a:t>VS</a:t>
            </a:r>
          </a:p>
        </p:txBody>
      </p:sp>
    </p:spTree>
    <p:extLst>
      <p:ext uri="{BB962C8B-B14F-4D97-AF65-F5344CB8AC3E}">
        <p14:creationId xmlns:p14="http://schemas.microsoft.com/office/powerpoint/2010/main" val="2382935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E5876-CEDC-B3BC-435C-62AA5018CA05}"/>
              </a:ext>
            </a:extLst>
          </p:cNvPr>
          <p:cNvSpPr>
            <a:spLocks noGrp="1"/>
          </p:cNvSpPr>
          <p:nvPr>
            <p:ph type="title"/>
          </p:nvPr>
        </p:nvSpPr>
        <p:spPr>
          <a:xfrm>
            <a:off x="457200" y="99219"/>
            <a:ext cx="8229600" cy="1143000"/>
          </a:xfrm>
        </p:spPr>
        <p:txBody>
          <a:bodyPr>
            <a:normAutofit fontScale="90000"/>
          </a:bodyPr>
          <a:lstStyle/>
          <a:p>
            <a:r>
              <a:rPr lang="en-US" dirty="0"/>
              <a:t>Length of History</a:t>
            </a:r>
            <a:br>
              <a:rPr lang="en-US" dirty="0"/>
            </a:br>
            <a:r>
              <a:rPr lang="en-US" dirty="0"/>
              <a:t>(15%)</a:t>
            </a:r>
          </a:p>
        </p:txBody>
      </p:sp>
      <p:sp>
        <p:nvSpPr>
          <p:cNvPr id="13" name="Text Placeholder 12">
            <a:extLst>
              <a:ext uri="{FF2B5EF4-FFF2-40B4-BE49-F238E27FC236}">
                <a16:creationId xmlns:a16="http://schemas.microsoft.com/office/drawing/2014/main" id="{B08C0876-40F0-C6B4-FFFC-FCEB32841675}"/>
              </a:ext>
            </a:extLst>
          </p:cNvPr>
          <p:cNvSpPr>
            <a:spLocks noGrp="1"/>
          </p:cNvSpPr>
          <p:nvPr>
            <p:ph type="body" idx="1"/>
          </p:nvPr>
        </p:nvSpPr>
        <p:spPr>
          <a:xfrm>
            <a:off x="571500" y="990600"/>
            <a:ext cx="8000999" cy="639762"/>
          </a:xfrm>
          <a:ln>
            <a:noFill/>
          </a:ln>
        </p:spPr>
        <p:txBody>
          <a:bodyPr/>
          <a:lstStyle/>
          <a:p>
            <a:pPr algn="ctr"/>
            <a:r>
              <a:rPr lang="en-US" dirty="0"/>
              <a:t>Scenario A	</a:t>
            </a:r>
          </a:p>
        </p:txBody>
      </p:sp>
      <p:sp>
        <p:nvSpPr>
          <p:cNvPr id="14" name="Content Placeholder 13">
            <a:extLst>
              <a:ext uri="{FF2B5EF4-FFF2-40B4-BE49-F238E27FC236}">
                <a16:creationId xmlns:a16="http://schemas.microsoft.com/office/drawing/2014/main" id="{0B5BA9FE-5F7E-65ED-2F4B-AB5399B44B8B}"/>
              </a:ext>
            </a:extLst>
          </p:cNvPr>
          <p:cNvSpPr>
            <a:spLocks noGrp="1"/>
          </p:cNvSpPr>
          <p:nvPr>
            <p:ph sz="half" idx="2"/>
          </p:nvPr>
        </p:nvSpPr>
        <p:spPr>
          <a:xfrm>
            <a:off x="571500" y="1630362"/>
            <a:ext cx="8001000" cy="954088"/>
          </a:xfrm>
          <a:ln>
            <a:noFill/>
          </a:ln>
        </p:spPr>
        <p:txBody>
          <a:bodyPr>
            <a:normAutofit fontScale="92500" lnSpcReduction="20000"/>
          </a:bodyPr>
          <a:lstStyle/>
          <a:p>
            <a:pPr marL="0" indent="0" algn="ctr">
              <a:buNone/>
            </a:pPr>
            <a:r>
              <a:rPr lang="en-US" sz="2400" b="0" i="0" kern="1200" dirty="0">
                <a:solidFill>
                  <a:schemeClr val="dk1"/>
                </a:solidFill>
                <a:effectLst/>
                <a:latin typeface="+mn-lt"/>
                <a:ea typeface="+mn-ea"/>
                <a:cs typeface="+mn-cs"/>
              </a:rPr>
              <a:t>Jamie has had a department store credit card for 15 years but rarely uses it. She opened a general credit card two years ago and uses it frequently.</a:t>
            </a:r>
          </a:p>
          <a:p>
            <a:endParaRPr lang="en-US" dirty="0"/>
          </a:p>
        </p:txBody>
      </p:sp>
      <p:sp>
        <p:nvSpPr>
          <p:cNvPr id="16" name="Content Placeholder 15">
            <a:extLst>
              <a:ext uri="{FF2B5EF4-FFF2-40B4-BE49-F238E27FC236}">
                <a16:creationId xmlns:a16="http://schemas.microsoft.com/office/drawing/2014/main" id="{0799DEB4-88A4-3ACF-5D02-CB0F02574C12}"/>
              </a:ext>
            </a:extLst>
          </p:cNvPr>
          <p:cNvSpPr>
            <a:spLocks noGrp="1"/>
          </p:cNvSpPr>
          <p:nvPr>
            <p:ph sz="quarter" idx="4"/>
          </p:nvPr>
        </p:nvSpPr>
        <p:spPr>
          <a:xfrm>
            <a:off x="571501" y="4148521"/>
            <a:ext cx="8001000" cy="1300164"/>
          </a:xfrm>
          <a:ln>
            <a:noFill/>
          </a:ln>
        </p:spPr>
        <p:txBody>
          <a:bodyPr>
            <a:normAutofit fontScale="92500" lnSpcReduction="20000"/>
          </a:bodyPr>
          <a:lstStyle/>
          <a:p>
            <a:pPr marL="0" indent="0" algn="ctr">
              <a:buNone/>
            </a:pPr>
            <a:r>
              <a:rPr lang="en-US" sz="2400" dirty="0"/>
              <a:t>Riley has had two credit cards and a car loan, all opened within the last five years.</a:t>
            </a:r>
          </a:p>
        </p:txBody>
      </p:sp>
      <p:sp>
        <p:nvSpPr>
          <p:cNvPr id="19" name="Text Placeholder 12">
            <a:extLst>
              <a:ext uri="{FF2B5EF4-FFF2-40B4-BE49-F238E27FC236}">
                <a16:creationId xmlns:a16="http://schemas.microsoft.com/office/drawing/2014/main" id="{8A032138-B791-0A98-C0E6-D731BE8C4764}"/>
              </a:ext>
            </a:extLst>
          </p:cNvPr>
          <p:cNvSpPr txBox="1">
            <a:spLocks/>
          </p:cNvSpPr>
          <p:nvPr/>
        </p:nvSpPr>
        <p:spPr>
          <a:xfrm>
            <a:off x="571500" y="3519669"/>
            <a:ext cx="8001000" cy="639762"/>
          </a:xfrm>
          <a:prstGeom prst="rect">
            <a:avLst/>
          </a:prstGeom>
          <a:ln>
            <a:noFill/>
          </a:ln>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rgbClr val="D11242"/>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en-US" dirty="0"/>
              <a:t>Scenario B	</a:t>
            </a:r>
          </a:p>
        </p:txBody>
      </p:sp>
      <p:sp>
        <p:nvSpPr>
          <p:cNvPr id="20" name="TextBox 19">
            <a:extLst>
              <a:ext uri="{FF2B5EF4-FFF2-40B4-BE49-F238E27FC236}">
                <a16:creationId xmlns:a16="http://schemas.microsoft.com/office/drawing/2014/main" id="{10629DBF-1897-0A2F-9EEF-57CD04B523CB}"/>
              </a:ext>
            </a:extLst>
          </p:cNvPr>
          <p:cNvSpPr txBox="1"/>
          <p:nvPr/>
        </p:nvSpPr>
        <p:spPr>
          <a:xfrm>
            <a:off x="571500" y="2667339"/>
            <a:ext cx="8001001" cy="769441"/>
          </a:xfrm>
          <a:prstGeom prst="rect">
            <a:avLst/>
          </a:prstGeom>
          <a:ln>
            <a:noFill/>
          </a:ln>
        </p:spPr>
        <p:txBody>
          <a:bodyPr vert="horz" lIns="91440" tIns="45720" rIns="91440" bIns="45720" rtlCol="0" anchor="ctr">
            <a:normAutofit/>
          </a:bodyPr>
          <a:lstStyle>
            <a:lvl1pPr algn="ctr">
              <a:spcBef>
                <a:spcPct val="0"/>
              </a:spcBef>
              <a:buNone/>
              <a:defRPr sz="4400">
                <a:solidFill>
                  <a:srgbClr val="002D62"/>
                </a:solidFill>
                <a:latin typeface="Antonio" panose="02000503000000000000" pitchFamily="2" charset="0"/>
                <a:ea typeface="+mj-ea"/>
                <a:cs typeface="+mj-cs"/>
              </a:defRPr>
            </a:lvl1pPr>
          </a:lstStyle>
          <a:p>
            <a:r>
              <a:rPr lang="en-US" b="1" dirty="0"/>
              <a:t>VS</a:t>
            </a:r>
          </a:p>
        </p:txBody>
      </p:sp>
    </p:spTree>
    <p:extLst>
      <p:ext uri="{BB962C8B-B14F-4D97-AF65-F5344CB8AC3E}">
        <p14:creationId xmlns:p14="http://schemas.microsoft.com/office/powerpoint/2010/main" val="3932997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a:extLst>
              <a:ext uri="{FF2B5EF4-FFF2-40B4-BE49-F238E27FC236}">
                <a16:creationId xmlns:a16="http://schemas.microsoft.com/office/drawing/2014/main" id="{7094BE11-A0F9-4192-949E-9E64981C30DB}"/>
              </a:ext>
            </a:extLst>
          </p:cNvPr>
          <p:cNvSpPr txBox="1"/>
          <p:nvPr/>
        </p:nvSpPr>
        <p:spPr>
          <a:xfrm>
            <a:off x="533400" y="274638"/>
            <a:ext cx="8001000" cy="1143000"/>
          </a:xfrm>
          <a:prstGeom prst="rect">
            <a:avLst/>
          </a:prstGeom>
        </p:spPr>
        <p:txBody>
          <a:bodyPr vert="horz" lIns="91440" tIns="45720" rIns="91440" bIns="45720" rtlCol="0" anchor="ctr">
            <a:normAutofit/>
          </a:bodyPr>
          <a:lstStyle/>
          <a:p>
            <a:pPr algn="ctr">
              <a:spcBef>
                <a:spcPct val="0"/>
              </a:spcBef>
              <a:spcAft>
                <a:spcPts val="600"/>
              </a:spcAft>
            </a:pPr>
            <a:r>
              <a:rPr lang="en-US" sz="4400" b="1" kern="1200">
                <a:solidFill>
                  <a:srgbClr val="002D62"/>
                </a:solidFill>
                <a:latin typeface="Antonio" panose="02000503000000000000" pitchFamily="2" charset="0"/>
                <a:ea typeface="+mj-ea"/>
                <a:cs typeface="+mj-cs"/>
              </a:rPr>
              <a:t>Impact/Results</a:t>
            </a:r>
          </a:p>
        </p:txBody>
      </p:sp>
      <p:pic>
        <p:nvPicPr>
          <p:cNvPr id="2" name="Picture 1" descr="Application&#10;&#10;Description automatically generated with medium confidence">
            <a:extLst>
              <a:ext uri="{FF2B5EF4-FFF2-40B4-BE49-F238E27FC236}">
                <a16:creationId xmlns:a16="http://schemas.microsoft.com/office/drawing/2014/main" id="{3CF3D7E6-1D97-4D49-B8BA-1799596ED60B}"/>
              </a:ext>
            </a:extLst>
          </p:cNvPr>
          <p:cNvPicPr>
            <a:picLocks noChangeAspect="1"/>
          </p:cNvPicPr>
          <p:nvPr/>
        </p:nvPicPr>
        <p:blipFill>
          <a:blip r:embed="rId3"/>
          <a:stretch>
            <a:fillRect/>
          </a:stretch>
        </p:blipFill>
        <p:spPr>
          <a:xfrm>
            <a:off x="533400" y="2523013"/>
            <a:ext cx="8001000" cy="2680336"/>
          </a:xfrm>
          <a:prstGeom prst="rect">
            <a:avLst/>
          </a:prstGeom>
          <a:noFill/>
        </p:spPr>
      </p:pic>
    </p:spTree>
    <p:extLst>
      <p:ext uri="{BB962C8B-B14F-4D97-AF65-F5344CB8AC3E}">
        <p14:creationId xmlns:p14="http://schemas.microsoft.com/office/powerpoint/2010/main" val="6549721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E5876-CEDC-B3BC-435C-62AA5018CA05}"/>
              </a:ext>
            </a:extLst>
          </p:cNvPr>
          <p:cNvSpPr>
            <a:spLocks noGrp="1"/>
          </p:cNvSpPr>
          <p:nvPr>
            <p:ph type="title"/>
          </p:nvPr>
        </p:nvSpPr>
        <p:spPr>
          <a:xfrm>
            <a:off x="457200" y="99219"/>
            <a:ext cx="8229600" cy="1143000"/>
          </a:xfrm>
        </p:spPr>
        <p:txBody>
          <a:bodyPr>
            <a:normAutofit/>
          </a:bodyPr>
          <a:lstStyle/>
          <a:p>
            <a:r>
              <a:rPr lang="en-US" dirty="0"/>
              <a:t>New Credit(10%)</a:t>
            </a:r>
          </a:p>
        </p:txBody>
      </p:sp>
      <p:sp>
        <p:nvSpPr>
          <p:cNvPr id="13" name="Text Placeholder 12">
            <a:extLst>
              <a:ext uri="{FF2B5EF4-FFF2-40B4-BE49-F238E27FC236}">
                <a16:creationId xmlns:a16="http://schemas.microsoft.com/office/drawing/2014/main" id="{B08C0876-40F0-C6B4-FFFC-FCEB32841675}"/>
              </a:ext>
            </a:extLst>
          </p:cNvPr>
          <p:cNvSpPr>
            <a:spLocks noGrp="1"/>
          </p:cNvSpPr>
          <p:nvPr>
            <p:ph type="body" idx="1"/>
          </p:nvPr>
        </p:nvSpPr>
        <p:spPr>
          <a:xfrm>
            <a:off x="571500" y="990600"/>
            <a:ext cx="8000999" cy="639762"/>
          </a:xfrm>
          <a:ln>
            <a:noFill/>
          </a:ln>
        </p:spPr>
        <p:txBody>
          <a:bodyPr/>
          <a:lstStyle/>
          <a:p>
            <a:pPr algn="ctr"/>
            <a:r>
              <a:rPr lang="en-US" dirty="0"/>
              <a:t>Scenario A	</a:t>
            </a:r>
          </a:p>
        </p:txBody>
      </p:sp>
      <p:sp>
        <p:nvSpPr>
          <p:cNvPr id="14" name="Content Placeholder 13">
            <a:extLst>
              <a:ext uri="{FF2B5EF4-FFF2-40B4-BE49-F238E27FC236}">
                <a16:creationId xmlns:a16="http://schemas.microsoft.com/office/drawing/2014/main" id="{0B5BA9FE-5F7E-65ED-2F4B-AB5399B44B8B}"/>
              </a:ext>
            </a:extLst>
          </p:cNvPr>
          <p:cNvSpPr>
            <a:spLocks noGrp="1"/>
          </p:cNvSpPr>
          <p:nvPr>
            <p:ph sz="half" idx="2"/>
          </p:nvPr>
        </p:nvSpPr>
        <p:spPr>
          <a:xfrm>
            <a:off x="571500" y="1630362"/>
            <a:ext cx="8001000" cy="954088"/>
          </a:xfrm>
          <a:ln>
            <a:noFill/>
          </a:ln>
        </p:spPr>
        <p:txBody>
          <a:bodyPr/>
          <a:lstStyle/>
          <a:p>
            <a:pPr marL="0" indent="0" algn="ctr">
              <a:buNone/>
            </a:pPr>
            <a:r>
              <a:rPr lang="en-US" sz="2400" b="0" i="0" kern="1200" dirty="0">
                <a:solidFill>
                  <a:schemeClr val="dk1"/>
                </a:solidFill>
                <a:effectLst/>
                <a:latin typeface="+mn-lt"/>
                <a:ea typeface="+mn-ea"/>
                <a:cs typeface="+mn-cs"/>
              </a:rPr>
              <a:t>Sam was shopping for a car and had his credit checked at four different dealerships within a week.</a:t>
            </a:r>
          </a:p>
          <a:p>
            <a:endParaRPr lang="en-US" dirty="0"/>
          </a:p>
        </p:txBody>
      </p:sp>
      <p:sp>
        <p:nvSpPr>
          <p:cNvPr id="16" name="Content Placeholder 15">
            <a:extLst>
              <a:ext uri="{FF2B5EF4-FFF2-40B4-BE49-F238E27FC236}">
                <a16:creationId xmlns:a16="http://schemas.microsoft.com/office/drawing/2014/main" id="{0799DEB4-88A4-3ACF-5D02-CB0F02574C12}"/>
              </a:ext>
            </a:extLst>
          </p:cNvPr>
          <p:cNvSpPr>
            <a:spLocks noGrp="1"/>
          </p:cNvSpPr>
          <p:nvPr>
            <p:ph sz="quarter" idx="4"/>
          </p:nvPr>
        </p:nvSpPr>
        <p:spPr>
          <a:xfrm>
            <a:off x="571501" y="4148521"/>
            <a:ext cx="8001000" cy="1300164"/>
          </a:xfrm>
          <a:ln>
            <a:noFill/>
          </a:ln>
        </p:spPr>
        <p:txBody>
          <a:bodyPr/>
          <a:lstStyle/>
          <a:p>
            <a:pPr marL="0" indent="0" algn="ctr">
              <a:buNone/>
            </a:pPr>
            <a:r>
              <a:rPr lang="en-US" sz="2400" dirty="0"/>
              <a:t>Morgan applied for a new credit card 3 months ago and recently inquired about a personal loan.</a:t>
            </a:r>
          </a:p>
        </p:txBody>
      </p:sp>
      <p:sp>
        <p:nvSpPr>
          <p:cNvPr id="19" name="Text Placeholder 12">
            <a:extLst>
              <a:ext uri="{FF2B5EF4-FFF2-40B4-BE49-F238E27FC236}">
                <a16:creationId xmlns:a16="http://schemas.microsoft.com/office/drawing/2014/main" id="{8A032138-B791-0A98-C0E6-D731BE8C4764}"/>
              </a:ext>
            </a:extLst>
          </p:cNvPr>
          <p:cNvSpPr txBox="1">
            <a:spLocks/>
          </p:cNvSpPr>
          <p:nvPr/>
        </p:nvSpPr>
        <p:spPr>
          <a:xfrm>
            <a:off x="571500" y="3519669"/>
            <a:ext cx="8001000" cy="639762"/>
          </a:xfrm>
          <a:prstGeom prst="rect">
            <a:avLst/>
          </a:prstGeom>
          <a:ln>
            <a:noFill/>
          </a:ln>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rgbClr val="D11242"/>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en-US" dirty="0"/>
              <a:t>Scenario B	</a:t>
            </a:r>
          </a:p>
        </p:txBody>
      </p:sp>
      <p:sp>
        <p:nvSpPr>
          <p:cNvPr id="20" name="TextBox 19">
            <a:extLst>
              <a:ext uri="{FF2B5EF4-FFF2-40B4-BE49-F238E27FC236}">
                <a16:creationId xmlns:a16="http://schemas.microsoft.com/office/drawing/2014/main" id="{10629DBF-1897-0A2F-9EEF-57CD04B523CB}"/>
              </a:ext>
            </a:extLst>
          </p:cNvPr>
          <p:cNvSpPr txBox="1"/>
          <p:nvPr/>
        </p:nvSpPr>
        <p:spPr>
          <a:xfrm>
            <a:off x="571500" y="2667339"/>
            <a:ext cx="8001001" cy="769441"/>
          </a:xfrm>
          <a:prstGeom prst="rect">
            <a:avLst/>
          </a:prstGeom>
          <a:ln>
            <a:noFill/>
          </a:ln>
        </p:spPr>
        <p:txBody>
          <a:bodyPr vert="horz" lIns="91440" tIns="45720" rIns="91440" bIns="45720" rtlCol="0" anchor="ctr">
            <a:normAutofit/>
          </a:bodyPr>
          <a:lstStyle>
            <a:lvl1pPr algn="ctr">
              <a:spcBef>
                <a:spcPct val="0"/>
              </a:spcBef>
              <a:buNone/>
              <a:defRPr sz="4400">
                <a:solidFill>
                  <a:srgbClr val="002D62"/>
                </a:solidFill>
                <a:latin typeface="Antonio" panose="02000503000000000000" pitchFamily="2" charset="0"/>
                <a:ea typeface="+mj-ea"/>
                <a:cs typeface="+mj-cs"/>
              </a:defRPr>
            </a:lvl1pPr>
          </a:lstStyle>
          <a:p>
            <a:r>
              <a:rPr lang="en-US" b="1" dirty="0"/>
              <a:t>VS</a:t>
            </a:r>
          </a:p>
        </p:txBody>
      </p:sp>
    </p:spTree>
    <p:extLst>
      <p:ext uri="{BB962C8B-B14F-4D97-AF65-F5344CB8AC3E}">
        <p14:creationId xmlns:p14="http://schemas.microsoft.com/office/powerpoint/2010/main" val="1596883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E5876-CEDC-B3BC-435C-62AA5018CA05}"/>
              </a:ext>
            </a:extLst>
          </p:cNvPr>
          <p:cNvSpPr>
            <a:spLocks noGrp="1"/>
          </p:cNvSpPr>
          <p:nvPr>
            <p:ph type="title"/>
          </p:nvPr>
        </p:nvSpPr>
        <p:spPr>
          <a:xfrm>
            <a:off x="457200" y="99219"/>
            <a:ext cx="8229600" cy="1143000"/>
          </a:xfrm>
        </p:spPr>
        <p:txBody>
          <a:bodyPr>
            <a:normAutofit/>
          </a:bodyPr>
          <a:lstStyle/>
          <a:p>
            <a:r>
              <a:rPr lang="en-US" dirty="0"/>
              <a:t>Types of Credit (10%)</a:t>
            </a:r>
          </a:p>
        </p:txBody>
      </p:sp>
      <p:sp>
        <p:nvSpPr>
          <p:cNvPr id="13" name="Text Placeholder 12">
            <a:extLst>
              <a:ext uri="{FF2B5EF4-FFF2-40B4-BE49-F238E27FC236}">
                <a16:creationId xmlns:a16="http://schemas.microsoft.com/office/drawing/2014/main" id="{B08C0876-40F0-C6B4-FFFC-FCEB32841675}"/>
              </a:ext>
            </a:extLst>
          </p:cNvPr>
          <p:cNvSpPr>
            <a:spLocks noGrp="1"/>
          </p:cNvSpPr>
          <p:nvPr>
            <p:ph type="body" idx="1"/>
          </p:nvPr>
        </p:nvSpPr>
        <p:spPr>
          <a:xfrm>
            <a:off x="571500" y="990600"/>
            <a:ext cx="8000999" cy="639762"/>
          </a:xfrm>
          <a:ln>
            <a:noFill/>
          </a:ln>
        </p:spPr>
        <p:txBody>
          <a:bodyPr/>
          <a:lstStyle/>
          <a:p>
            <a:pPr algn="ctr"/>
            <a:r>
              <a:rPr lang="en-US" dirty="0"/>
              <a:t>Scenario A	</a:t>
            </a:r>
          </a:p>
        </p:txBody>
      </p:sp>
      <p:sp>
        <p:nvSpPr>
          <p:cNvPr id="14" name="Content Placeholder 13">
            <a:extLst>
              <a:ext uri="{FF2B5EF4-FFF2-40B4-BE49-F238E27FC236}">
                <a16:creationId xmlns:a16="http://schemas.microsoft.com/office/drawing/2014/main" id="{0B5BA9FE-5F7E-65ED-2F4B-AB5399B44B8B}"/>
              </a:ext>
            </a:extLst>
          </p:cNvPr>
          <p:cNvSpPr>
            <a:spLocks noGrp="1"/>
          </p:cNvSpPr>
          <p:nvPr>
            <p:ph sz="half" idx="2"/>
          </p:nvPr>
        </p:nvSpPr>
        <p:spPr>
          <a:xfrm>
            <a:off x="571500" y="1630362"/>
            <a:ext cx="8001000" cy="954088"/>
          </a:xfrm>
          <a:ln>
            <a:noFill/>
          </a:ln>
        </p:spPr>
        <p:txBody>
          <a:bodyPr/>
          <a:lstStyle/>
          <a:p>
            <a:pPr marL="0" indent="0" algn="ctr">
              <a:buNone/>
            </a:pPr>
            <a:r>
              <a:rPr lang="en-US" sz="2400" b="0" i="0" kern="1200" dirty="0">
                <a:solidFill>
                  <a:schemeClr val="dk1"/>
                </a:solidFill>
                <a:effectLst/>
                <a:latin typeface="+mn-lt"/>
                <a:ea typeface="+mn-ea"/>
                <a:cs typeface="+mn-cs"/>
              </a:rPr>
              <a:t>Chris has a mortgage and recently opened a new credit card for a store he frequently shops at.</a:t>
            </a:r>
          </a:p>
          <a:p>
            <a:pPr marL="0" indent="0">
              <a:buNone/>
            </a:pPr>
            <a:endParaRPr lang="en-US" dirty="0"/>
          </a:p>
        </p:txBody>
      </p:sp>
      <p:sp>
        <p:nvSpPr>
          <p:cNvPr id="16" name="Content Placeholder 15">
            <a:extLst>
              <a:ext uri="{FF2B5EF4-FFF2-40B4-BE49-F238E27FC236}">
                <a16:creationId xmlns:a16="http://schemas.microsoft.com/office/drawing/2014/main" id="{0799DEB4-88A4-3ACF-5D02-CB0F02574C12}"/>
              </a:ext>
            </a:extLst>
          </p:cNvPr>
          <p:cNvSpPr>
            <a:spLocks noGrp="1"/>
          </p:cNvSpPr>
          <p:nvPr>
            <p:ph sz="quarter" idx="4"/>
          </p:nvPr>
        </p:nvSpPr>
        <p:spPr>
          <a:xfrm>
            <a:off x="571501" y="4148521"/>
            <a:ext cx="8001000" cy="1300164"/>
          </a:xfrm>
          <a:ln>
            <a:noFill/>
          </a:ln>
        </p:spPr>
        <p:txBody>
          <a:bodyPr/>
          <a:lstStyle/>
          <a:p>
            <a:pPr marL="0" indent="0" algn="ctr">
              <a:buNone/>
            </a:pPr>
            <a:r>
              <a:rPr lang="en-US" sz="2400" dirty="0"/>
              <a:t>Jordan has a student loan, a car loan, and one credit card she uses for emergencies.</a:t>
            </a:r>
          </a:p>
        </p:txBody>
      </p:sp>
      <p:sp>
        <p:nvSpPr>
          <p:cNvPr id="19" name="Text Placeholder 12">
            <a:extLst>
              <a:ext uri="{FF2B5EF4-FFF2-40B4-BE49-F238E27FC236}">
                <a16:creationId xmlns:a16="http://schemas.microsoft.com/office/drawing/2014/main" id="{8A032138-B791-0A98-C0E6-D731BE8C4764}"/>
              </a:ext>
            </a:extLst>
          </p:cNvPr>
          <p:cNvSpPr txBox="1">
            <a:spLocks/>
          </p:cNvSpPr>
          <p:nvPr/>
        </p:nvSpPr>
        <p:spPr>
          <a:xfrm>
            <a:off x="571500" y="3519669"/>
            <a:ext cx="8001000" cy="639762"/>
          </a:xfrm>
          <a:prstGeom prst="rect">
            <a:avLst/>
          </a:prstGeom>
          <a:ln>
            <a:noFill/>
          </a:ln>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rgbClr val="D11242"/>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en-US" dirty="0"/>
              <a:t>Scenario B	</a:t>
            </a:r>
          </a:p>
        </p:txBody>
      </p:sp>
      <p:sp>
        <p:nvSpPr>
          <p:cNvPr id="20" name="TextBox 19">
            <a:extLst>
              <a:ext uri="{FF2B5EF4-FFF2-40B4-BE49-F238E27FC236}">
                <a16:creationId xmlns:a16="http://schemas.microsoft.com/office/drawing/2014/main" id="{10629DBF-1897-0A2F-9EEF-57CD04B523CB}"/>
              </a:ext>
            </a:extLst>
          </p:cNvPr>
          <p:cNvSpPr txBox="1"/>
          <p:nvPr/>
        </p:nvSpPr>
        <p:spPr>
          <a:xfrm>
            <a:off x="571500" y="2667339"/>
            <a:ext cx="8001001" cy="769441"/>
          </a:xfrm>
          <a:prstGeom prst="rect">
            <a:avLst/>
          </a:prstGeom>
          <a:ln>
            <a:noFill/>
          </a:ln>
        </p:spPr>
        <p:txBody>
          <a:bodyPr vert="horz" lIns="91440" tIns="45720" rIns="91440" bIns="45720" rtlCol="0" anchor="ctr">
            <a:normAutofit/>
          </a:bodyPr>
          <a:lstStyle>
            <a:lvl1pPr algn="ctr">
              <a:spcBef>
                <a:spcPct val="0"/>
              </a:spcBef>
              <a:buNone/>
              <a:defRPr sz="4400">
                <a:solidFill>
                  <a:srgbClr val="002D62"/>
                </a:solidFill>
                <a:latin typeface="Antonio" panose="02000503000000000000" pitchFamily="2" charset="0"/>
                <a:ea typeface="+mj-ea"/>
                <a:cs typeface="+mj-cs"/>
              </a:defRPr>
            </a:lvl1pPr>
          </a:lstStyle>
          <a:p>
            <a:r>
              <a:rPr lang="en-US" b="1" dirty="0"/>
              <a:t>VS</a:t>
            </a:r>
          </a:p>
        </p:txBody>
      </p:sp>
    </p:spTree>
    <p:extLst>
      <p:ext uri="{BB962C8B-B14F-4D97-AF65-F5344CB8AC3E}">
        <p14:creationId xmlns:p14="http://schemas.microsoft.com/office/powerpoint/2010/main" val="1838734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B041E-DE47-8ABF-4509-BEF84B40CEDF}"/>
              </a:ext>
            </a:extLst>
          </p:cNvPr>
          <p:cNvSpPr>
            <a:spLocks noGrp="1"/>
          </p:cNvSpPr>
          <p:nvPr>
            <p:ph type="title"/>
          </p:nvPr>
        </p:nvSpPr>
        <p:spPr>
          <a:xfrm>
            <a:off x="1524000" y="2286000"/>
            <a:ext cx="8229600" cy="1143000"/>
          </a:xfrm>
        </p:spPr>
        <p:txBody>
          <a:bodyPr/>
          <a:lstStyle/>
          <a:p>
            <a:r>
              <a:rPr lang="en-US" b="1" dirty="0"/>
              <a:t>Credit Reports </a:t>
            </a:r>
          </a:p>
        </p:txBody>
      </p:sp>
    </p:spTree>
    <p:extLst>
      <p:ext uri="{BB962C8B-B14F-4D97-AF65-F5344CB8AC3E}">
        <p14:creationId xmlns:p14="http://schemas.microsoft.com/office/powerpoint/2010/main" val="2741302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B96F34-8A90-4BAC-46F3-6235D0CDA73A}"/>
              </a:ext>
            </a:extLst>
          </p:cNvPr>
          <p:cNvSpPr>
            <a:spLocks noGrp="1"/>
          </p:cNvSpPr>
          <p:nvPr>
            <p:ph type="title"/>
          </p:nvPr>
        </p:nvSpPr>
        <p:spPr/>
        <p:txBody>
          <a:bodyPr/>
          <a:lstStyle/>
          <a:p>
            <a:r>
              <a:rPr lang="en-US" dirty="0"/>
              <a:t>Understanding Credit Reports </a:t>
            </a:r>
          </a:p>
        </p:txBody>
      </p:sp>
      <p:sp>
        <p:nvSpPr>
          <p:cNvPr id="2" name="Google Shape;644;p91">
            <a:extLst>
              <a:ext uri="{FF2B5EF4-FFF2-40B4-BE49-F238E27FC236}">
                <a16:creationId xmlns:a16="http://schemas.microsoft.com/office/drawing/2014/main" id="{2BB5BEF6-1C5D-5C1A-E816-7CC261CD618B}"/>
              </a:ext>
            </a:extLst>
          </p:cNvPr>
          <p:cNvSpPr txBox="1">
            <a:spLocks/>
          </p:cNvSpPr>
          <p:nvPr/>
        </p:nvSpPr>
        <p:spPr>
          <a:xfrm>
            <a:off x="533400" y="4641122"/>
            <a:ext cx="7770600" cy="1454878"/>
          </a:xfrm>
          <a:prstGeom prst="rect">
            <a:avLst/>
          </a:prstGeom>
        </p:spPr>
        <p:txBody>
          <a:bodyPr vert="horz" lIns="91440" tIns="45720" rIns="91440" bIns="45720" rtlCol="0">
            <a:noAutofit/>
          </a:bodyPr>
          <a:lstStyle>
            <a:defPPr>
              <a:defRPr lang="en-US"/>
            </a:defPPr>
            <a:lvl1pPr indent="0">
              <a:spcBef>
                <a:spcPct val="20000"/>
              </a:spcBef>
              <a:buFont typeface="Arial" pitchFamily="34" charset="0"/>
              <a:buNone/>
              <a:defRPr sz="3000">
                <a:solidFill>
                  <a:srgbClr val="D11242"/>
                </a:solidFill>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dirty="0"/>
              <a:t>Understanding credit reports is essential for managing and improving credit health.</a:t>
            </a:r>
          </a:p>
        </p:txBody>
      </p:sp>
      <p:sp>
        <p:nvSpPr>
          <p:cNvPr id="3" name="Google Shape;645;p91">
            <a:extLst>
              <a:ext uri="{FF2B5EF4-FFF2-40B4-BE49-F238E27FC236}">
                <a16:creationId xmlns:a16="http://schemas.microsoft.com/office/drawing/2014/main" id="{D9BD1431-2C59-AAC2-34CA-D69BCF489A5D}"/>
              </a:ext>
            </a:extLst>
          </p:cNvPr>
          <p:cNvSpPr txBox="1">
            <a:spLocks/>
          </p:cNvSpPr>
          <p:nvPr/>
        </p:nvSpPr>
        <p:spPr>
          <a:xfrm>
            <a:off x="533400" y="2938098"/>
            <a:ext cx="7770600" cy="1564781"/>
          </a:xfrm>
          <a:prstGeom prst="rect">
            <a:avLst/>
          </a:prstGeom>
        </p:spPr>
        <p:txBody>
          <a:bodyPr vert="horz" lIns="91440" tIns="45720" rIns="91440" bIns="45720" rtlCol="0">
            <a:noAutofit/>
          </a:bodyPr>
          <a:lstStyle>
            <a:defPPr>
              <a:defRPr lang="en-US"/>
            </a:defPPr>
            <a:lvl1pPr indent="0">
              <a:spcBef>
                <a:spcPct val="20000"/>
              </a:spcBef>
              <a:buFont typeface="Arial" pitchFamily="34" charset="0"/>
              <a:buNone/>
              <a:defRPr sz="3000">
                <a:solidFill>
                  <a:srgbClr val="D11242"/>
                </a:solidFill>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dirty="0"/>
              <a:t>Components of a credit report include personal information, credit history, public records, and inquiries.</a:t>
            </a:r>
          </a:p>
        </p:txBody>
      </p:sp>
      <p:sp>
        <p:nvSpPr>
          <p:cNvPr id="6" name="Google Shape;646;p91">
            <a:extLst>
              <a:ext uri="{FF2B5EF4-FFF2-40B4-BE49-F238E27FC236}">
                <a16:creationId xmlns:a16="http://schemas.microsoft.com/office/drawing/2014/main" id="{BBC0DB41-2D2B-E633-69C7-CDEB6C7F93E5}"/>
              </a:ext>
            </a:extLst>
          </p:cNvPr>
          <p:cNvSpPr txBox="1">
            <a:spLocks/>
          </p:cNvSpPr>
          <p:nvPr/>
        </p:nvSpPr>
        <p:spPr>
          <a:xfrm>
            <a:off x="533400" y="1396302"/>
            <a:ext cx="7694400" cy="1298883"/>
          </a:xfrm>
          <a:prstGeom prst="rect">
            <a:avLst/>
          </a:prstGeom>
        </p:spPr>
        <p:txBody>
          <a:bodyPr vert="horz" lIns="91440" tIns="45720" rIns="91440" bIns="45720" rtlCol="0">
            <a:noAutofit/>
          </a:bodyPr>
          <a:lstStyle>
            <a:lvl1pPr marL="342900" indent="-342900">
              <a:spcBef>
                <a:spcPct val="20000"/>
              </a:spcBef>
              <a:buFont typeface="Arial" pitchFamily="34" charset="0"/>
              <a:buChar char="•"/>
              <a:defRPr sz="2000">
                <a:solidFill>
                  <a:srgbClr val="D11242"/>
                </a:solidFill>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sz="3000" dirty="0"/>
              <a:t>A credit report is a detailed record of an individual's credit history, including their borrowing and repayment activities.</a:t>
            </a:r>
          </a:p>
        </p:txBody>
      </p:sp>
      <p:cxnSp>
        <p:nvCxnSpPr>
          <p:cNvPr id="7" name="Google Shape;648;p91">
            <a:extLst>
              <a:ext uri="{FF2B5EF4-FFF2-40B4-BE49-F238E27FC236}">
                <a16:creationId xmlns:a16="http://schemas.microsoft.com/office/drawing/2014/main" id="{02B64CA5-165B-C2D7-5551-89636B88CABD}"/>
              </a:ext>
            </a:extLst>
          </p:cNvPr>
          <p:cNvCxnSpPr/>
          <p:nvPr/>
        </p:nvCxnSpPr>
        <p:spPr>
          <a:xfrm>
            <a:off x="548640" y="2971800"/>
            <a:ext cx="7770600" cy="0"/>
          </a:xfrm>
          <a:prstGeom prst="straightConnector1">
            <a:avLst/>
          </a:prstGeom>
          <a:noFill/>
          <a:ln w="19050" cap="flat" cmpd="sng">
            <a:solidFill>
              <a:schemeClr val="dk1"/>
            </a:solidFill>
            <a:prstDash val="solid"/>
            <a:round/>
            <a:headEnd type="none" w="med" len="med"/>
            <a:tailEnd type="none" w="med" len="med"/>
          </a:ln>
        </p:spPr>
      </p:cxnSp>
      <p:cxnSp>
        <p:nvCxnSpPr>
          <p:cNvPr id="8" name="Google Shape;649;p91">
            <a:extLst>
              <a:ext uri="{FF2B5EF4-FFF2-40B4-BE49-F238E27FC236}">
                <a16:creationId xmlns:a16="http://schemas.microsoft.com/office/drawing/2014/main" id="{B0209331-0C7F-623F-9DF3-2073A020CCB6}"/>
              </a:ext>
            </a:extLst>
          </p:cNvPr>
          <p:cNvCxnSpPr/>
          <p:nvPr/>
        </p:nvCxnSpPr>
        <p:spPr>
          <a:xfrm>
            <a:off x="548640" y="4572000"/>
            <a:ext cx="7770600" cy="0"/>
          </a:xfrm>
          <a:prstGeom prst="straightConnector1">
            <a:avLst/>
          </a:prstGeom>
          <a:noFill/>
          <a:ln w="19050" cap="flat" cmpd="sng">
            <a:solidFill>
              <a:schemeClr val="dk1"/>
            </a:solidFill>
            <a:prstDash val="solid"/>
            <a:round/>
            <a:headEnd type="none" w="med" len="med"/>
            <a:tailEnd type="none" w="med" len="med"/>
          </a:ln>
        </p:spPr>
      </p:cxnSp>
      <p:cxnSp>
        <p:nvCxnSpPr>
          <p:cNvPr id="9" name="Google Shape;650;p91">
            <a:extLst>
              <a:ext uri="{FF2B5EF4-FFF2-40B4-BE49-F238E27FC236}">
                <a16:creationId xmlns:a16="http://schemas.microsoft.com/office/drawing/2014/main" id="{21CB607D-2AFF-4DEF-DF68-0C8A748E2A86}"/>
              </a:ext>
            </a:extLst>
          </p:cNvPr>
          <p:cNvCxnSpPr/>
          <p:nvPr/>
        </p:nvCxnSpPr>
        <p:spPr>
          <a:xfrm>
            <a:off x="533400" y="1396302"/>
            <a:ext cx="7770600" cy="0"/>
          </a:xfrm>
          <a:prstGeom prst="straightConnector1">
            <a:avLst/>
          </a:prstGeom>
          <a:noFill/>
          <a:ln w="19050" cap="flat" cmpd="sng">
            <a:solidFill>
              <a:schemeClr val="dk1"/>
            </a:solidFill>
            <a:prstDash val="solid"/>
            <a:round/>
            <a:headEnd type="none" w="med" len="med"/>
            <a:tailEnd type="none" w="med" len="med"/>
          </a:ln>
        </p:spPr>
      </p:cxnSp>
      <p:cxnSp>
        <p:nvCxnSpPr>
          <p:cNvPr id="10" name="Google Shape;651;p91">
            <a:extLst>
              <a:ext uri="{FF2B5EF4-FFF2-40B4-BE49-F238E27FC236}">
                <a16:creationId xmlns:a16="http://schemas.microsoft.com/office/drawing/2014/main" id="{D5F8D734-ED09-3882-7744-6A3A9D7B24B0}"/>
              </a:ext>
            </a:extLst>
          </p:cNvPr>
          <p:cNvCxnSpPr/>
          <p:nvPr/>
        </p:nvCxnSpPr>
        <p:spPr>
          <a:xfrm>
            <a:off x="457200" y="6096000"/>
            <a:ext cx="77706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8407140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10455-4B1F-FA8C-0E41-C0AF14C6E754}"/>
              </a:ext>
            </a:extLst>
          </p:cNvPr>
          <p:cNvSpPr>
            <a:spLocks noGrp="1"/>
          </p:cNvSpPr>
          <p:nvPr>
            <p:ph type="title"/>
          </p:nvPr>
        </p:nvSpPr>
        <p:spPr/>
        <p:txBody>
          <a:bodyPr/>
          <a:lstStyle/>
          <a:p>
            <a:r>
              <a:rPr lang="en-US" dirty="0"/>
              <a:t>Free Credit Report</a:t>
            </a:r>
          </a:p>
        </p:txBody>
      </p:sp>
      <p:sp>
        <p:nvSpPr>
          <p:cNvPr id="7" name="TextBox 6">
            <a:extLst>
              <a:ext uri="{FF2B5EF4-FFF2-40B4-BE49-F238E27FC236}">
                <a16:creationId xmlns:a16="http://schemas.microsoft.com/office/drawing/2014/main" id="{DC66CA6A-D721-E5F5-7189-C9FAFE12DE6A}"/>
              </a:ext>
            </a:extLst>
          </p:cNvPr>
          <p:cNvSpPr txBox="1"/>
          <p:nvPr/>
        </p:nvSpPr>
        <p:spPr>
          <a:xfrm>
            <a:off x="1981200" y="1676400"/>
            <a:ext cx="6324600" cy="646331"/>
          </a:xfrm>
          <a:prstGeom prst="rect">
            <a:avLst/>
          </a:prstGeom>
          <a:noFill/>
        </p:spPr>
        <p:txBody>
          <a:bodyPr wrap="square">
            <a:spAutoFit/>
          </a:bodyPr>
          <a:lstStyle/>
          <a:p>
            <a:r>
              <a:rPr lang="en-US" dirty="0">
                <a:hlinkClick r:id="rId3"/>
              </a:rPr>
              <a:t>https://www.annualcreditreport.com/index.action</a:t>
            </a:r>
            <a:endParaRPr lang="en-US" dirty="0"/>
          </a:p>
          <a:p>
            <a:endParaRPr lang="en-US" dirty="0"/>
          </a:p>
        </p:txBody>
      </p:sp>
    </p:spTree>
    <p:extLst>
      <p:ext uri="{BB962C8B-B14F-4D97-AF65-F5344CB8AC3E}">
        <p14:creationId xmlns:p14="http://schemas.microsoft.com/office/powerpoint/2010/main" val="2902969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BB5B4-1132-F523-D5FD-D7304450CD84}"/>
              </a:ext>
            </a:extLst>
          </p:cNvPr>
          <p:cNvSpPr>
            <a:spLocks noGrp="1"/>
          </p:cNvSpPr>
          <p:nvPr>
            <p:ph type="title"/>
          </p:nvPr>
        </p:nvSpPr>
        <p:spPr>
          <a:xfrm>
            <a:off x="3810000" y="2667000"/>
            <a:ext cx="3733800" cy="1143000"/>
          </a:xfrm>
        </p:spPr>
        <p:txBody>
          <a:bodyPr>
            <a:normAutofit fontScale="90000"/>
          </a:bodyPr>
          <a:lstStyle/>
          <a:p>
            <a:r>
              <a:rPr lang="en-US" dirty="0"/>
              <a:t>Reading your Credit Report </a:t>
            </a:r>
          </a:p>
        </p:txBody>
      </p:sp>
    </p:spTree>
    <p:extLst>
      <p:ext uri="{BB962C8B-B14F-4D97-AF65-F5344CB8AC3E}">
        <p14:creationId xmlns:p14="http://schemas.microsoft.com/office/powerpoint/2010/main" val="20687752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D247-5C26-D040-D002-D7564B9606C2}"/>
              </a:ext>
            </a:extLst>
          </p:cNvPr>
          <p:cNvSpPr>
            <a:spLocks noGrp="1"/>
          </p:cNvSpPr>
          <p:nvPr>
            <p:ph type="title"/>
          </p:nvPr>
        </p:nvSpPr>
        <p:spPr/>
        <p:txBody>
          <a:bodyPr>
            <a:normAutofit/>
          </a:bodyPr>
          <a:lstStyle/>
          <a:p>
            <a:r>
              <a:rPr lang="en-US" b="1" dirty="0"/>
              <a:t>Your Information</a:t>
            </a:r>
          </a:p>
        </p:txBody>
      </p:sp>
      <p:pic>
        <p:nvPicPr>
          <p:cNvPr id="5" name="Picture 4">
            <a:extLst>
              <a:ext uri="{FF2B5EF4-FFF2-40B4-BE49-F238E27FC236}">
                <a16:creationId xmlns:a16="http://schemas.microsoft.com/office/drawing/2014/main" id="{410A8C8B-DD19-9207-38C9-B79714238C91}"/>
              </a:ext>
            </a:extLst>
          </p:cNvPr>
          <p:cNvPicPr>
            <a:picLocks noChangeAspect="1"/>
          </p:cNvPicPr>
          <p:nvPr/>
        </p:nvPicPr>
        <p:blipFill>
          <a:blip r:embed="rId3"/>
          <a:stretch>
            <a:fillRect/>
          </a:stretch>
        </p:blipFill>
        <p:spPr>
          <a:xfrm>
            <a:off x="4439387" y="406002"/>
            <a:ext cx="4597635" cy="1498998"/>
          </a:xfrm>
          <a:prstGeom prst="rect">
            <a:avLst/>
          </a:prstGeom>
        </p:spPr>
      </p:pic>
      <p:pic>
        <p:nvPicPr>
          <p:cNvPr id="7" name="Picture 6">
            <a:extLst>
              <a:ext uri="{FF2B5EF4-FFF2-40B4-BE49-F238E27FC236}">
                <a16:creationId xmlns:a16="http://schemas.microsoft.com/office/drawing/2014/main" id="{F057A26F-D420-DC30-98B7-F2B869E7CBF3}"/>
              </a:ext>
            </a:extLst>
          </p:cNvPr>
          <p:cNvPicPr>
            <a:picLocks noChangeAspect="1"/>
          </p:cNvPicPr>
          <p:nvPr/>
        </p:nvPicPr>
        <p:blipFill>
          <a:blip r:embed="rId4"/>
          <a:stretch>
            <a:fillRect/>
          </a:stretch>
        </p:blipFill>
        <p:spPr>
          <a:xfrm>
            <a:off x="4439387" y="2229656"/>
            <a:ext cx="3412219" cy="4171144"/>
          </a:xfrm>
          <a:prstGeom prst="rect">
            <a:avLst/>
          </a:prstGeom>
        </p:spPr>
      </p:pic>
      <p:sp>
        <p:nvSpPr>
          <p:cNvPr id="4" name="Text Placeholder 3">
            <a:extLst>
              <a:ext uri="{FF2B5EF4-FFF2-40B4-BE49-F238E27FC236}">
                <a16:creationId xmlns:a16="http://schemas.microsoft.com/office/drawing/2014/main" id="{D23EE979-4889-4A0F-FD61-D1796CE4FCBA}"/>
              </a:ext>
            </a:extLst>
          </p:cNvPr>
          <p:cNvSpPr>
            <a:spLocks noGrp="1"/>
          </p:cNvSpPr>
          <p:nvPr>
            <p:ph type="body" sz="half" idx="2"/>
          </p:nvPr>
        </p:nvSpPr>
        <p:spPr/>
        <p:txBody>
          <a:bodyPr vert="horz" lIns="91440" tIns="45720" rIns="91440" bIns="45720" rtlCol="0">
            <a:normAutofit/>
          </a:bodyPr>
          <a:lstStyle/>
          <a:p>
            <a:pPr marL="342900" indent="-342900">
              <a:buChar char="•"/>
            </a:pPr>
            <a:r>
              <a:rPr lang="en-US" sz="1600" dirty="0">
                <a:solidFill>
                  <a:srgbClr val="D11242"/>
                </a:solidFill>
              </a:rPr>
              <a:t>Mismatched Names: Names you don't recognize or have never used.</a:t>
            </a:r>
          </a:p>
          <a:p>
            <a:pPr marL="342900" indent="-342900">
              <a:buChar char="•"/>
            </a:pPr>
            <a:r>
              <a:rPr lang="en-US" sz="1600" dirty="0">
                <a:solidFill>
                  <a:srgbClr val="D11242"/>
                </a:solidFill>
              </a:rPr>
              <a:t>Incorrect Social Security Number: Even a slight variation can be a red flag.</a:t>
            </a:r>
          </a:p>
          <a:p>
            <a:pPr marL="342900" indent="-342900">
              <a:buChar char="•"/>
            </a:pPr>
            <a:r>
              <a:rPr lang="en-US" sz="1600" dirty="0">
                <a:solidFill>
                  <a:srgbClr val="D11242"/>
                </a:solidFill>
              </a:rPr>
              <a:t>Unfamiliar Addresses: Addresses where you've never lived or conducted business.</a:t>
            </a:r>
          </a:p>
          <a:p>
            <a:pPr marL="342900" indent="-342900">
              <a:buChar char="•"/>
            </a:pPr>
            <a:r>
              <a:rPr lang="en-US" sz="1600" dirty="0">
                <a:solidFill>
                  <a:srgbClr val="D11242"/>
                </a:solidFill>
              </a:rPr>
              <a:t>Wrong Date of Birth: A simple error or potential identity theft sign.</a:t>
            </a:r>
          </a:p>
        </p:txBody>
      </p:sp>
    </p:spTree>
    <p:extLst>
      <p:ext uri="{BB962C8B-B14F-4D97-AF65-F5344CB8AC3E}">
        <p14:creationId xmlns:p14="http://schemas.microsoft.com/office/powerpoint/2010/main" val="608513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7FB407-2482-FC7F-5DBA-B87B9E1F16E3}"/>
              </a:ext>
            </a:extLst>
          </p:cNvPr>
          <p:cNvSpPr>
            <a:spLocks noGrp="1"/>
          </p:cNvSpPr>
          <p:nvPr>
            <p:ph type="title"/>
          </p:nvPr>
        </p:nvSpPr>
        <p:spPr/>
        <p:txBody>
          <a:bodyPr/>
          <a:lstStyle/>
          <a:p>
            <a:r>
              <a:rPr lang="en-US" dirty="0"/>
              <a:t>Your Accounts</a:t>
            </a:r>
          </a:p>
        </p:txBody>
      </p:sp>
      <p:sp>
        <p:nvSpPr>
          <p:cNvPr id="6" name="Text Placeholder 5">
            <a:extLst>
              <a:ext uri="{FF2B5EF4-FFF2-40B4-BE49-F238E27FC236}">
                <a16:creationId xmlns:a16="http://schemas.microsoft.com/office/drawing/2014/main" id="{10DD1CBA-BFE6-0D8C-1533-C9C466431390}"/>
              </a:ext>
            </a:extLst>
          </p:cNvPr>
          <p:cNvSpPr>
            <a:spLocks noGrp="1"/>
          </p:cNvSpPr>
          <p:nvPr>
            <p:ph type="body" sz="half" idx="2"/>
          </p:nvPr>
        </p:nvSpPr>
        <p:spPr/>
        <p:txBody>
          <a:bodyPr/>
          <a:lstStyle/>
          <a:p>
            <a:pPr marL="342900" indent="-342900">
              <a:buFont typeface="Arial" pitchFamily="34" charset="0"/>
              <a:buChar char="•"/>
            </a:pPr>
            <a:r>
              <a:rPr lang="en-US" sz="1600" dirty="0">
                <a:solidFill>
                  <a:srgbClr val="D11242"/>
                </a:solidFill>
              </a:rPr>
              <a:t>Accounts that aren't yours.</a:t>
            </a:r>
          </a:p>
          <a:p>
            <a:pPr marL="342900" indent="-342900">
              <a:buFont typeface="Arial" pitchFamily="34" charset="0"/>
              <a:buChar char="•"/>
            </a:pPr>
            <a:r>
              <a:rPr lang="en-US" sz="1600" dirty="0">
                <a:solidFill>
                  <a:srgbClr val="D11242"/>
                </a:solidFill>
              </a:rPr>
              <a:t>Payments marked late when you paid on time.</a:t>
            </a:r>
          </a:p>
          <a:p>
            <a:pPr marL="342900" indent="-342900">
              <a:buFont typeface="Arial" pitchFamily="34" charset="0"/>
              <a:buChar char="•"/>
            </a:pPr>
            <a:r>
              <a:rPr lang="en-US" sz="1600" dirty="0">
                <a:solidFill>
                  <a:srgbClr val="D11242"/>
                </a:solidFill>
              </a:rPr>
              <a:t>Incorrect account balances.</a:t>
            </a:r>
          </a:p>
          <a:p>
            <a:pPr marL="342900" indent="-342900">
              <a:buFont typeface="Arial" pitchFamily="34" charset="0"/>
              <a:buChar char="•"/>
            </a:pPr>
            <a:r>
              <a:rPr lang="en-US" sz="1600" dirty="0">
                <a:solidFill>
                  <a:srgbClr val="D11242"/>
                </a:solidFill>
              </a:rPr>
              <a:t>Old debts that should have been removed due to the statute of limitations.</a:t>
            </a:r>
          </a:p>
          <a:p>
            <a:pPr marL="342900" indent="-342900">
              <a:buFont typeface="Arial" pitchFamily="34" charset="0"/>
              <a:buChar char="•"/>
            </a:pPr>
            <a:r>
              <a:rPr lang="en-US" sz="1600" dirty="0">
                <a:solidFill>
                  <a:srgbClr val="D11242"/>
                </a:solidFill>
              </a:rPr>
              <a:t>Duplicate listings of the same debt or account.</a:t>
            </a:r>
          </a:p>
          <a:p>
            <a:pPr marL="342900" indent="-342900">
              <a:buFont typeface="Arial" pitchFamily="34" charset="0"/>
              <a:buChar char="•"/>
            </a:pPr>
            <a:endParaRPr lang="en-US" sz="1600" dirty="0">
              <a:solidFill>
                <a:srgbClr val="D11242"/>
              </a:solidFill>
            </a:endParaRPr>
          </a:p>
          <a:p>
            <a:endParaRPr lang="en-US" dirty="0"/>
          </a:p>
        </p:txBody>
      </p:sp>
      <p:pic>
        <p:nvPicPr>
          <p:cNvPr id="8" name="Picture 7">
            <a:extLst>
              <a:ext uri="{FF2B5EF4-FFF2-40B4-BE49-F238E27FC236}">
                <a16:creationId xmlns:a16="http://schemas.microsoft.com/office/drawing/2014/main" id="{B05A85F8-8AE7-B01F-6253-4822C21AD965}"/>
              </a:ext>
            </a:extLst>
          </p:cNvPr>
          <p:cNvPicPr>
            <a:picLocks noChangeAspect="1"/>
          </p:cNvPicPr>
          <p:nvPr/>
        </p:nvPicPr>
        <p:blipFill>
          <a:blip r:embed="rId3"/>
          <a:stretch>
            <a:fillRect/>
          </a:stretch>
        </p:blipFill>
        <p:spPr>
          <a:xfrm>
            <a:off x="3465512" y="152399"/>
            <a:ext cx="5221287" cy="6228633"/>
          </a:xfrm>
          <a:prstGeom prst="rect">
            <a:avLst/>
          </a:prstGeom>
        </p:spPr>
      </p:pic>
    </p:spTree>
    <p:extLst>
      <p:ext uri="{BB962C8B-B14F-4D97-AF65-F5344CB8AC3E}">
        <p14:creationId xmlns:p14="http://schemas.microsoft.com/office/powerpoint/2010/main" val="2020637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FE24BD9-B1F5-83B9-30DB-6DE54BD88657}"/>
              </a:ext>
            </a:extLst>
          </p:cNvPr>
          <p:cNvSpPr>
            <a:spLocks noGrp="1"/>
          </p:cNvSpPr>
          <p:nvPr>
            <p:ph type="title"/>
          </p:nvPr>
        </p:nvSpPr>
        <p:spPr/>
        <p:txBody>
          <a:bodyPr/>
          <a:lstStyle/>
          <a:p>
            <a:r>
              <a:rPr lang="en-US" dirty="0"/>
              <a:t>Potentially Negative Accounts</a:t>
            </a:r>
          </a:p>
        </p:txBody>
      </p:sp>
      <p:pic>
        <p:nvPicPr>
          <p:cNvPr id="12" name="Content Placeholder 11">
            <a:extLst>
              <a:ext uri="{FF2B5EF4-FFF2-40B4-BE49-F238E27FC236}">
                <a16:creationId xmlns:a16="http://schemas.microsoft.com/office/drawing/2014/main" id="{FA504542-1A9A-10DC-8ECF-F62CC4F2DDA5}"/>
              </a:ext>
            </a:extLst>
          </p:cNvPr>
          <p:cNvPicPr>
            <a:picLocks noGrp="1" noChangeAspect="1"/>
          </p:cNvPicPr>
          <p:nvPr>
            <p:ph idx="1"/>
          </p:nvPr>
        </p:nvPicPr>
        <p:blipFill>
          <a:blip r:embed="rId3"/>
          <a:stretch>
            <a:fillRect/>
          </a:stretch>
        </p:blipFill>
        <p:spPr>
          <a:xfrm>
            <a:off x="4013091" y="599148"/>
            <a:ext cx="4235668" cy="5200917"/>
          </a:xfrm>
        </p:spPr>
      </p:pic>
      <p:sp>
        <p:nvSpPr>
          <p:cNvPr id="10" name="Text Placeholder 9">
            <a:extLst>
              <a:ext uri="{FF2B5EF4-FFF2-40B4-BE49-F238E27FC236}">
                <a16:creationId xmlns:a16="http://schemas.microsoft.com/office/drawing/2014/main" id="{0FD1A3BA-54BA-6EA8-25BC-7C0AAEFA9FA8}"/>
              </a:ext>
            </a:extLst>
          </p:cNvPr>
          <p:cNvSpPr>
            <a:spLocks noGrp="1"/>
          </p:cNvSpPr>
          <p:nvPr>
            <p:ph type="body" sz="half" idx="2"/>
          </p:nvPr>
        </p:nvSpPr>
        <p:spPr/>
        <p:txBody>
          <a:bodyPr vert="horz" lIns="91440" tIns="45720" rIns="91440" bIns="45720" rtlCol="0">
            <a:normAutofit/>
          </a:bodyPr>
          <a:lstStyle/>
          <a:p>
            <a:pPr marL="342900" indent="-342900">
              <a:buChar char="•"/>
            </a:pPr>
            <a:r>
              <a:rPr lang="en-US" sz="1600" dirty="0">
                <a:solidFill>
                  <a:srgbClr val="D11242"/>
                </a:solidFill>
              </a:rPr>
              <a:t>Unknown Judgments</a:t>
            </a:r>
          </a:p>
          <a:p>
            <a:pPr marL="342900" indent="-342900">
              <a:buChar char="•"/>
            </a:pPr>
            <a:r>
              <a:rPr lang="en-US" sz="1600" dirty="0">
                <a:solidFill>
                  <a:srgbClr val="D11242"/>
                </a:solidFill>
              </a:rPr>
              <a:t>Unfamiliar Bankruptcies</a:t>
            </a:r>
          </a:p>
          <a:p>
            <a:pPr marL="342900" indent="-342900">
              <a:buChar char="•"/>
            </a:pPr>
            <a:r>
              <a:rPr lang="en-US" sz="1600" dirty="0">
                <a:solidFill>
                  <a:srgbClr val="D11242"/>
                </a:solidFill>
              </a:rPr>
              <a:t>Tax Liens You Didn't Know About</a:t>
            </a:r>
          </a:p>
          <a:p>
            <a:pPr marL="342900" indent="-342900">
              <a:buChar char="•"/>
            </a:pPr>
            <a:r>
              <a:rPr lang="en-US" sz="1600" dirty="0">
                <a:solidFill>
                  <a:srgbClr val="D11242"/>
                </a:solidFill>
              </a:rPr>
              <a:t>Closed Accounts Reported as Open</a:t>
            </a:r>
          </a:p>
          <a:p>
            <a:pPr marL="342900" indent="-342900">
              <a:buChar char="•"/>
            </a:pPr>
            <a:r>
              <a:rPr lang="en-US" sz="1600" dirty="0">
                <a:solidFill>
                  <a:srgbClr val="D11242"/>
                </a:solidFill>
              </a:rPr>
              <a:t>Accounts Listed as "Default" or "Delinquent“</a:t>
            </a:r>
          </a:p>
          <a:p>
            <a:pPr marL="342900" indent="-342900">
              <a:buChar char="•"/>
            </a:pPr>
            <a:r>
              <a:rPr lang="en-US" sz="1600" dirty="0">
                <a:solidFill>
                  <a:srgbClr val="D11242"/>
                </a:solidFill>
              </a:rPr>
              <a:t>Wrong Account Dates</a:t>
            </a:r>
          </a:p>
        </p:txBody>
      </p:sp>
    </p:spTree>
    <p:extLst>
      <p:ext uri="{BB962C8B-B14F-4D97-AF65-F5344CB8AC3E}">
        <p14:creationId xmlns:p14="http://schemas.microsoft.com/office/powerpoint/2010/main" val="963346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9F603-08A8-EEB1-646F-9A406318E852}"/>
              </a:ext>
            </a:extLst>
          </p:cNvPr>
          <p:cNvSpPr>
            <a:spLocks noGrp="1"/>
          </p:cNvSpPr>
          <p:nvPr>
            <p:ph type="title"/>
          </p:nvPr>
        </p:nvSpPr>
        <p:spPr/>
        <p:txBody>
          <a:bodyPr/>
          <a:lstStyle/>
          <a:p>
            <a:r>
              <a:rPr lang="en-US" dirty="0"/>
              <a:t>Hard &amp; Soft Inquiries</a:t>
            </a:r>
          </a:p>
        </p:txBody>
      </p:sp>
      <p:sp>
        <p:nvSpPr>
          <p:cNvPr id="4" name="Text Placeholder 3">
            <a:extLst>
              <a:ext uri="{FF2B5EF4-FFF2-40B4-BE49-F238E27FC236}">
                <a16:creationId xmlns:a16="http://schemas.microsoft.com/office/drawing/2014/main" id="{26A01D1E-2B47-DAAC-B3D9-BFFC166310E0}"/>
              </a:ext>
            </a:extLst>
          </p:cNvPr>
          <p:cNvSpPr>
            <a:spLocks noGrp="1"/>
          </p:cNvSpPr>
          <p:nvPr>
            <p:ph type="body" sz="half" idx="2"/>
          </p:nvPr>
        </p:nvSpPr>
        <p:spPr/>
        <p:txBody>
          <a:bodyPr vert="horz" lIns="91440" tIns="45720" rIns="91440" bIns="45720" rtlCol="0">
            <a:normAutofit/>
          </a:bodyPr>
          <a:lstStyle/>
          <a:p>
            <a:pPr marL="342900" indent="-342900">
              <a:buChar char="•"/>
            </a:pPr>
            <a:r>
              <a:rPr lang="en-US" sz="1600" dirty="0">
                <a:solidFill>
                  <a:srgbClr val="D11242"/>
                </a:solidFill>
              </a:rPr>
              <a:t>Multiple Inquiries in a Short Time: Especially if you didn't apply for credit multiple times.</a:t>
            </a:r>
          </a:p>
          <a:p>
            <a:pPr marL="342900" indent="-342900">
              <a:buChar char="•"/>
            </a:pPr>
            <a:r>
              <a:rPr lang="en-US" sz="1600" dirty="0">
                <a:solidFill>
                  <a:srgbClr val="D11242"/>
                </a:solidFill>
              </a:rPr>
              <a:t>Inquiries from Unknown Companies: Companies you don't recognize or didn't do business with.</a:t>
            </a:r>
          </a:p>
        </p:txBody>
      </p:sp>
      <p:pic>
        <p:nvPicPr>
          <p:cNvPr id="6" name="Picture 5">
            <a:extLst>
              <a:ext uri="{FF2B5EF4-FFF2-40B4-BE49-F238E27FC236}">
                <a16:creationId xmlns:a16="http://schemas.microsoft.com/office/drawing/2014/main" id="{2EC31BA7-B584-0CE2-ADE7-63E069D08638}"/>
              </a:ext>
            </a:extLst>
          </p:cNvPr>
          <p:cNvPicPr>
            <a:picLocks noChangeAspect="1"/>
          </p:cNvPicPr>
          <p:nvPr/>
        </p:nvPicPr>
        <p:blipFill>
          <a:blip r:embed="rId3"/>
          <a:stretch>
            <a:fillRect/>
          </a:stretch>
        </p:blipFill>
        <p:spPr>
          <a:xfrm>
            <a:off x="3663799" y="184115"/>
            <a:ext cx="5473981" cy="1339919"/>
          </a:xfrm>
          <a:prstGeom prst="rect">
            <a:avLst/>
          </a:prstGeom>
        </p:spPr>
      </p:pic>
      <p:pic>
        <p:nvPicPr>
          <p:cNvPr id="8" name="Picture 7">
            <a:extLst>
              <a:ext uri="{FF2B5EF4-FFF2-40B4-BE49-F238E27FC236}">
                <a16:creationId xmlns:a16="http://schemas.microsoft.com/office/drawing/2014/main" id="{D51A3210-B1A5-ECE7-002A-9DE0B6378E97}"/>
              </a:ext>
            </a:extLst>
          </p:cNvPr>
          <p:cNvPicPr>
            <a:picLocks noChangeAspect="1"/>
          </p:cNvPicPr>
          <p:nvPr/>
        </p:nvPicPr>
        <p:blipFill>
          <a:blip r:embed="rId4"/>
          <a:stretch>
            <a:fillRect/>
          </a:stretch>
        </p:blipFill>
        <p:spPr>
          <a:xfrm>
            <a:off x="3574764" y="1828800"/>
            <a:ext cx="5569236" cy="2997354"/>
          </a:xfrm>
          <a:prstGeom prst="rect">
            <a:avLst/>
          </a:prstGeom>
        </p:spPr>
      </p:pic>
      <p:pic>
        <p:nvPicPr>
          <p:cNvPr id="10" name="Picture 9">
            <a:extLst>
              <a:ext uri="{FF2B5EF4-FFF2-40B4-BE49-F238E27FC236}">
                <a16:creationId xmlns:a16="http://schemas.microsoft.com/office/drawing/2014/main" id="{5D9D10F3-6D2B-511A-1114-266D71FFB833}"/>
              </a:ext>
            </a:extLst>
          </p:cNvPr>
          <p:cNvPicPr>
            <a:picLocks noChangeAspect="1"/>
          </p:cNvPicPr>
          <p:nvPr/>
        </p:nvPicPr>
        <p:blipFill>
          <a:blip r:embed="rId5"/>
          <a:stretch>
            <a:fillRect/>
          </a:stretch>
        </p:blipFill>
        <p:spPr>
          <a:xfrm>
            <a:off x="3592650" y="5140251"/>
            <a:ext cx="5531134" cy="1092256"/>
          </a:xfrm>
          <a:prstGeom prst="rect">
            <a:avLst/>
          </a:prstGeom>
        </p:spPr>
      </p:pic>
    </p:spTree>
    <p:extLst>
      <p:ext uri="{BB962C8B-B14F-4D97-AF65-F5344CB8AC3E}">
        <p14:creationId xmlns:p14="http://schemas.microsoft.com/office/powerpoint/2010/main" val="3807879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78504" y="274544"/>
            <a:ext cx="7986993" cy="1143000"/>
          </a:xfrm>
        </p:spPr>
        <p:txBody>
          <a:bodyPr/>
          <a:lstStyle/>
          <a:p>
            <a:r>
              <a:rPr lang="en-US" b="1" dirty="0">
                <a:solidFill>
                  <a:srgbClr val="002D62"/>
                </a:solidFill>
                <a:latin typeface="+mj-lt"/>
              </a:rPr>
              <a:t>Alabama SBDC Network</a:t>
            </a:r>
          </a:p>
        </p:txBody>
      </p:sp>
      <p:pic>
        <p:nvPicPr>
          <p:cNvPr id="5" name="Picture 8" descr="Service Area: Lowndes, Montgomery , Bullock, Autauga, Elmore Counties in Central Alaba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6829" y="3996561"/>
            <a:ext cx="1016934" cy="1016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Service Area: Blount,  Cherokee, St. Clair, Calhoun, Cleburne , Talladega , Counties in East Alaba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6646" y="2219237"/>
            <a:ext cx="1257300" cy="50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Service Area: Butler , Crenshaw, Pike, Barbour, Covington ,   Coffee, Dale, Henry, Geneva , Houston ,  Counties in Southeast Alabama"/>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84609" y="5129393"/>
            <a:ext cx="901374" cy="108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4" descr="Service Area: Wi lcox, Clarke, Choctaw, Sumter , Marengo Counties in West Alabam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2651" y="4242547"/>
            <a:ext cx="936493" cy="103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M:\Admin\LOGOS\new-uah-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4197" y="1453190"/>
            <a:ext cx="1442197" cy="7210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96989" y="1275307"/>
            <a:ext cx="3435030" cy="5407881"/>
          </a:xfrm>
          <a:prstGeom prst="rect">
            <a:avLst/>
          </a:prstGeom>
        </p:spPr>
      </p:pic>
      <p:sp>
        <p:nvSpPr>
          <p:cNvPr id="10" name="TextBox 9"/>
          <p:cNvSpPr txBox="1"/>
          <p:nvPr/>
        </p:nvSpPr>
        <p:spPr>
          <a:xfrm>
            <a:off x="4085827" y="6398678"/>
            <a:ext cx="4906792" cy="361189"/>
          </a:xfrm>
          <a:prstGeom prst="rect">
            <a:avLst/>
          </a:prstGeom>
          <a:noFill/>
        </p:spPr>
        <p:txBody>
          <a:bodyPr wrap="none" rtlCol="0">
            <a:spAutoFit/>
          </a:bodyPr>
          <a:lstStyle/>
          <a:p>
            <a:pPr marL="0" marR="0" lvl="0" indent="0" algn="l" defTabSz="887553" rtl="0" eaLnBrk="1" fontAlgn="auto" latinLnBrk="0" hangingPunct="1">
              <a:lnSpc>
                <a:spcPct val="100000"/>
              </a:lnSpc>
              <a:spcBef>
                <a:spcPts val="0"/>
              </a:spcBef>
              <a:spcAft>
                <a:spcPts val="0"/>
              </a:spcAft>
              <a:buClrTx/>
              <a:buSzTx/>
              <a:buFontTx/>
              <a:buNone/>
              <a:tabLst/>
              <a:defRPr/>
            </a:pPr>
            <a:r>
              <a:rPr kumimoji="0" lang="en-US" sz="1747" b="0" i="0" u="none" strike="noStrike" kern="1200" cap="none" spc="0" normalizeH="0" baseline="0" noProof="0" dirty="0">
                <a:ln>
                  <a:noFill/>
                </a:ln>
                <a:solidFill>
                  <a:srgbClr val="002D62"/>
                </a:solidFill>
                <a:effectLst/>
                <a:uLnTx/>
                <a:uFillTx/>
                <a:latin typeface="Calibri"/>
                <a:ea typeface="+mn-ea"/>
                <a:cs typeface="+mn-cs"/>
              </a:rPr>
              <a:t>10 Full-Time Service Centers, 40 Outreach Locations</a:t>
            </a:r>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6745" y="2959971"/>
            <a:ext cx="2466840" cy="916407"/>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14197" y="2799315"/>
            <a:ext cx="1388684" cy="1169129"/>
          </a:xfrm>
          <a:prstGeom prst="rect">
            <a:avLst/>
          </a:prstGeom>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67387" y="5633102"/>
            <a:ext cx="631707" cy="457096"/>
          </a:xfrm>
          <a:prstGeom prst="rect">
            <a:avLst/>
          </a:prstGeom>
        </p:spPr>
      </p:pic>
      <p:pic>
        <p:nvPicPr>
          <p:cNvPr id="6" name="Picture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21955" y="1643381"/>
            <a:ext cx="941112" cy="930190"/>
          </a:xfrm>
          <a:prstGeom prst="rect">
            <a:avLst/>
          </a:prstGeom>
        </p:spPr>
      </p:pic>
    </p:spTree>
    <p:extLst>
      <p:ext uri="{BB962C8B-B14F-4D97-AF65-F5344CB8AC3E}">
        <p14:creationId xmlns:p14="http://schemas.microsoft.com/office/powerpoint/2010/main" val="10441909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B041E-DE47-8ABF-4509-BEF84B40CEDF}"/>
              </a:ext>
            </a:extLst>
          </p:cNvPr>
          <p:cNvSpPr>
            <a:spLocks noGrp="1"/>
          </p:cNvSpPr>
          <p:nvPr>
            <p:ph type="title"/>
          </p:nvPr>
        </p:nvSpPr>
        <p:spPr>
          <a:xfrm>
            <a:off x="1524000" y="2286000"/>
            <a:ext cx="8229600" cy="1143000"/>
          </a:xfrm>
        </p:spPr>
        <p:txBody>
          <a:bodyPr/>
          <a:lstStyle/>
          <a:p>
            <a:r>
              <a:rPr lang="en-US" b="1" dirty="0"/>
              <a:t>Credit Repair </a:t>
            </a:r>
          </a:p>
        </p:txBody>
      </p:sp>
    </p:spTree>
    <p:extLst>
      <p:ext uri="{BB962C8B-B14F-4D97-AF65-F5344CB8AC3E}">
        <p14:creationId xmlns:p14="http://schemas.microsoft.com/office/powerpoint/2010/main" val="42899001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6AEF-10D2-CF5E-F3CA-142A1FF26DFA}"/>
              </a:ext>
            </a:extLst>
          </p:cNvPr>
          <p:cNvSpPr>
            <a:spLocks noGrp="1"/>
          </p:cNvSpPr>
          <p:nvPr>
            <p:ph type="title"/>
          </p:nvPr>
        </p:nvSpPr>
        <p:spPr/>
        <p:txBody>
          <a:bodyPr/>
          <a:lstStyle/>
          <a:p>
            <a:r>
              <a:rPr lang="en-US" dirty="0"/>
              <a:t>Repairing Credit</a:t>
            </a:r>
          </a:p>
        </p:txBody>
      </p:sp>
      <p:sp>
        <p:nvSpPr>
          <p:cNvPr id="3" name="Content Placeholder 2">
            <a:extLst>
              <a:ext uri="{FF2B5EF4-FFF2-40B4-BE49-F238E27FC236}">
                <a16:creationId xmlns:a16="http://schemas.microsoft.com/office/drawing/2014/main" id="{9DF89779-EFE4-0982-6355-9B255ABF0540}"/>
              </a:ext>
            </a:extLst>
          </p:cNvPr>
          <p:cNvSpPr>
            <a:spLocks noGrp="1"/>
          </p:cNvSpPr>
          <p:nvPr>
            <p:ph idx="1"/>
          </p:nvPr>
        </p:nvSpPr>
        <p:spPr/>
        <p:txBody>
          <a:bodyPr/>
          <a:lstStyle/>
          <a:p>
            <a:r>
              <a:rPr lang="en-US" dirty="0"/>
              <a:t>Checking Credit Report for Errors</a:t>
            </a:r>
          </a:p>
          <a:p>
            <a:r>
              <a:rPr lang="en-US" dirty="0"/>
              <a:t>Setting up Payment Reminders</a:t>
            </a:r>
          </a:p>
          <a:p>
            <a:r>
              <a:rPr lang="en-US" dirty="0"/>
              <a:t>Reducing Debt</a:t>
            </a:r>
          </a:p>
          <a:p>
            <a:r>
              <a:rPr lang="en-US" dirty="0"/>
              <a:t>Dispute Errors</a:t>
            </a:r>
          </a:p>
        </p:txBody>
      </p:sp>
    </p:spTree>
    <p:extLst>
      <p:ext uri="{BB962C8B-B14F-4D97-AF65-F5344CB8AC3E}">
        <p14:creationId xmlns:p14="http://schemas.microsoft.com/office/powerpoint/2010/main" val="5402198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B246F-7063-0A0C-FE0F-D51249D29AFE}"/>
              </a:ext>
            </a:extLst>
          </p:cNvPr>
          <p:cNvSpPr>
            <a:spLocks noGrp="1"/>
          </p:cNvSpPr>
          <p:nvPr>
            <p:ph type="title"/>
          </p:nvPr>
        </p:nvSpPr>
        <p:spPr/>
        <p:txBody>
          <a:bodyPr/>
          <a:lstStyle/>
          <a:p>
            <a:r>
              <a:rPr lang="en-US" dirty="0"/>
              <a:t>Disputing Errors</a:t>
            </a:r>
          </a:p>
        </p:txBody>
      </p:sp>
      <p:graphicFrame>
        <p:nvGraphicFramePr>
          <p:cNvPr id="4" name="Content Placeholder 3">
            <a:extLst>
              <a:ext uri="{FF2B5EF4-FFF2-40B4-BE49-F238E27FC236}">
                <a16:creationId xmlns:a16="http://schemas.microsoft.com/office/drawing/2014/main" id="{9868A450-C09F-BDD2-330F-E01FFF82AFFC}"/>
              </a:ext>
            </a:extLst>
          </p:cNvPr>
          <p:cNvGraphicFramePr>
            <a:graphicFrameLocks noGrp="1"/>
          </p:cNvGraphicFramePr>
          <p:nvPr>
            <p:ph idx="1"/>
            <p:extLst>
              <p:ext uri="{D42A27DB-BD31-4B8C-83A1-F6EECF244321}">
                <p14:modId xmlns:p14="http://schemas.microsoft.com/office/powerpoint/2010/main" val="2615575477"/>
              </p:ext>
            </p:extLst>
          </p:nvPr>
        </p:nvGraphicFramePr>
        <p:xfrm>
          <a:off x="533400" y="1371600"/>
          <a:ext cx="80010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83639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43E47-F337-27DC-2CA6-9D95E637D23D}"/>
              </a:ext>
            </a:extLst>
          </p:cNvPr>
          <p:cNvSpPr>
            <a:spLocks noGrp="1"/>
          </p:cNvSpPr>
          <p:nvPr>
            <p:ph type="title"/>
          </p:nvPr>
        </p:nvSpPr>
        <p:spPr>
          <a:xfrm>
            <a:off x="533400" y="152400"/>
            <a:ext cx="8001000" cy="1143000"/>
          </a:xfrm>
        </p:spPr>
        <p:txBody>
          <a:bodyPr>
            <a:normAutofit fontScale="90000"/>
          </a:bodyPr>
          <a:lstStyle/>
          <a:p>
            <a:r>
              <a:rPr lang="en-US" dirty="0"/>
              <a:t>Example of Letter</a:t>
            </a:r>
            <a:br>
              <a:rPr lang="en-US" dirty="0"/>
            </a:br>
            <a:r>
              <a:rPr lang="en-US" sz="2800" dirty="0"/>
              <a:t>Using  ChatGPT to help you</a:t>
            </a:r>
          </a:p>
        </p:txBody>
      </p:sp>
      <p:pic>
        <p:nvPicPr>
          <p:cNvPr id="5" name="Picture 4">
            <a:extLst>
              <a:ext uri="{FF2B5EF4-FFF2-40B4-BE49-F238E27FC236}">
                <a16:creationId xmlns:a16="http://schemas.microsoft.com/office/drawing/2014/main" id="{00861CA6-8B7E-95DF-BB47-CBDF22672850}"/>
              </a:ext>
            </a:extLst>
          </p:cNvPr>
          <p:cNvPicPr>
            <a:picLocks noChangeAspect="1"/>
          </p:cNvPicPr>
          <p:nvPr/>
        </p:nvPicPr>
        <p:blipFill>
          <a:blip r:embed="rId3"/>
          <a:stretch>
            <a:fillRect/>
          </a:stretch>
        </p:blipFill>
        <p:spPr>
          <a:xfrm>
            <a:off x="2627273" y="1295400"/>
            <a:ext cx="3889454" cy="5102381"/>
          </a:xfrm>
          <a:prstGeom prst="rect">
            <a:avLst/>
          </a:prstGeom>
        </p:spPr>
      </p:pic>
    </p:spTree>
    <p:extLst>
      <p:ext uri="{BB962C8B-B14F-4D97-AF65-F5344CB8AC3E}">
        <p14:creationId xmlns:p14="http://schemas.microsoft.com/office/powerpoint/2010/main" val="23753286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1A180-D4FD-231E-2FE2-05AD815BC191}"/>
              </a:ext>
            </a:extLst>
          </p:cNvPr>
          <p:cNvSpPr>
            <a:spLocks noGrp="1"/>
          </p:cNvSpPr>
          <p:nvPr>
            <p:ph type="title"/>
          </p:nvPr>
        </p:nvSpPr>
        <p:spPr/>
        <p:txBody>
          <a:bodyPr/>
          <a:lstStyle/>
          <a:p>
            <a:r>
              <a:rPr lang="en-US" dirty="0"/>
              <a:t>Paying Down Debt</a:t>
            </a:r>
          </a:p>
        </p:txBody>
      </p:sp>
      <p:sp>
        <p:nvSpPr>
          <p:cNvPr id="3" name="Content Placeholder 2">
            <a:extLst>
              <a:ext uri="{FF2B5EF4-FFF2-40B4-BE49-F238E27FC236}">
                <a16:creationId xmlns:a16="http://schemas.microsoft.com/office/drawing/2014/main" id="{DE08E243-FB83-3F80-D6B6-FA312B7E0030}"/>
              </a:ext>
            </a:extLst>
          </p:cNvPr>
          <p:cNvSpPr>
            <a:spLocks noGrp="1"/>
          </p:cNvSpPr>
          <p:nvPr>
            <p:ph idx="1"/>
          </p:nvPr>
        </p:nvSpPr>
        <p:spPr/>
        <p:txBody>
          <a:bodyPr/>
          <a:lstStyle/>
          <a:p>
            <a:pPr marL="0" indent="0">
              <a:buNone/>
            </a:pPr>
            <a:r>
              <a:rPr lang="en-US" dirty="0"/>
              <a:t>- Snowball Method</a:t>
            </a:r>
          </a:p>
          <a:p>
            <a:pPr marL="0" indent="0">
              <a:buNone/>
            </a:pPr>
            <a:r>
              <a:rPr lang="en-US" dirty="0"/>
              <a:t>- Avalanche Method</a:t>
            </a:r>
          </a:p>
          <a:p>
            <a:pPr marL="0" indent="0">
              <a:buNone/>
            </a:pPr>
            <a:r>
              <a:rPr lang="en-US" dirty="0"/>
              <a:t>- Negotiating with Creditors</a:t>
            </a:r>
          </a:p>
        </p:txBody>
      </p:sp>
      <p:sp>
        <p:nvSpPr>
          <p:cNvPr id="5" name="Rectangle 1">
            <a:extLst>
              <a:ext uri="{FF2B5EF4-FFF2-40B4-BE49-F238E27FC236}">
                <a16:creationId xmlns:a16="http://schemas.microsoft.com/office/drawing/2014/main" id="{5067D49F-C78D-041E-D293-E0985FA24DBA}"/>
              </a:ext>
            </a:extLst>
          </p:cNvPr>
          <p:cNvSpPr>
            <a:spLocks noChangeArrowheads="1"/>
          </p:cNvSpPr>
          <p:nvPr/>
        </p:nvSpPr>
        <p:spPr bwMode="auto">
          <a:xfrm>
            <a:off x="1143000" y="365744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9152970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1A180-D4FD-231E-2FE2-05AD815BC191}"/>
              </a:ext>
            </a:extLst>
          </p:cNvPr>
          <p:cNvSpPr>
            <a:spLocks noGrp="1"/>
          </p:cNvSpPr>
          <p:nvPr>
            <p:ph type="title"/>
          </p:nvPr>
        </p:nvSpPr>
        <p:spPr/>
        <p:txBody>
          <a:bodyPr>
            <a:normAutofit/>
          </a:bodyPr>
          <a:lstStyle/>
          <a:p>
            <a:r>
              <a:rPr lang="en-US" dirty="0"/>
              <a:t>Paying Down Debt</a:t>
            </a:r>
            <a:br>
              <a:rPr lang="en-US" dirty="0"/>
            </a:br>
            <a:r>
              <a:rPr lang="en-US" sz="2200" dirty="0"/>
              <a:t>Which Debt would you focus on first?</a:t>
            </a:r>
            <a:endParaRPr lang="en-US" dirty="0"/>
          </a:p>
        </p:txBody>
      </p:sp>
      <p:sp>
        <p:nvSpPr>
          <p:cNvPr id="3" name="Content Placeholder 2">
            <a:extLst>
              <a:ext uri="{FF2B5EF4-FFF2-40B4-BE49-F238E27FC236}">
                <a16:creationId xmlns:a16="http://schemas.microsoft.com/office/drawing/2014/main" id="{DE08E243-FB83-3F80-D6B6-FA312B7E0030}"/>
              </a:ext>
            </a:extLst>
          </p:cNvPr>
          <p:cNvSpPr>
            <a:spLocks noGrp="1"/>
          </p:cNvSpPr>
          <p:nvPr>
            <p:ph idx="1"/>
          </p:nvPr>
        </p:nvSpPr>
        <p:spPr/>
        <p:txBody>
          <a:bodyPr/>
          <a:lstStyle/>
          <a:p>
            <a:pPr marL="0" indent="0" algn="ctr">
              <a:buNone/>
            </a:pPr>
            <a:r>
              <a:rPr lang="en-US" dirty="0"/>
              <a:t>Snowball Method</a:t>
            </a:r>
          </a:p>
          <a:p>
            <a:pPr marL="0" indent="0" algn="ctr">
              <a:buNone/>
            </a:pPr>
            <a:r>
              <a:rPr lang="en-US" dirty="0"/>
              <a:t>Avalanche Method</a:t>
            </a:r>
            <a:endParaRPr lang="en-US" u="sng" dirty="0"/>
          </a:p>
        </p:txBody>
      </p:sp>
      <p:graphicFrame>
        <p:nvGraphicFramePr>
          <p:cNvPr id="4" name="Table 3">
            <a:extLst>
              <a:ext uri="{FF2B5EF4-FFF2-40B4-BE49-F238E27FC236}">
                <a16:creationId xmlns:a16="http://schemas.microsoft.com/office/drawing/2014/main" id="{64323C5A-DCF3-1418-D7CB-89A4585F8A94}"/>
              </a:ext>
            </a:extLst>
          </p:cNvPr>
          <p:cNvGraphicFramePr>
            <a:graphicFrameLocks noGrp="1"/>
          </p:cNvGraphicFramePr>
          <p:nvPr>
            <p:extLst>
              <p:ext uri="{D42A27DB-BD31-4B8C-83A1-F6EECF244321}">
                <p14:modId xmlns:p14="http://schemas.microsoft.com/office/powerpoint/2010/main" val="1442863671"/>
              </p:ext>
            </p:extLst>
          </p:nvPr>
        </p:nvGraphicFramePr>
        <p:xfrm>
          <a:off x="1147665" y="2834482"/>
          <a:ext cx="6858000" cy="2103120"/>
        </p:xfrm>
        <a:graphic>
          <a:graphicData uri="http://schemas.openxmlformats.org/drawingml/2006/table">
            <a:tbl>
              <a:tblPr/>
              <a:tblGrid>
                <a:gridCol w="1244600">
                  <a:extLst>
                    <a:ext uri="{9D8B030D-6E8A-4147-A177-3AD203B41FA5}">
                      <a16:colId xmlns:a16="http://schemas.microsoft.com/office/drawing/2014/main" val="4233984890"/>
                    </a:ext>
                  </a:extLst>
                </a:gridCol>
                <a:gridCol w="1041400">
                  <a:extLst>
                    <a:ext uri="{9D8B030D-6E8A-4147-A177-3AD203B41FA5}">
                      <a16:colId xmlns:a16="http://schemas.microsoft.com/office/drawing/2014/main" val="2969677398"/>
                    </a:ext>
                  </a:extLst>
                </a:gridCol>
                <a:gridCol w="2286000">
                  <a:extLst>
                    <a:ext uri="{9D8B030D-6E8A-4147-A177-3AD203B41FA5}">
                      <a16:colId xmlns:a16="http://schemas.microsoft.com/office/drawing/2014/main" val="975302219"/>
                    </a:ext>
                  </a:extLst>
                </a:gridCol>
                <a:gridCol w="2286000">
                  <a:extLst>
                    <a:ext uri="{9D8B030D-6E8A-4147-A177-3AD203B41FA5}">
                      <a16:colId xmlns:a16="http://schemas.microsoft.com/office/drawing/2014/main" val="140363438"/>
                    </a:ext>
                  </a:extLst>
                </a:gridCol>
              </a:tblGrid>
              <a:tr h="0">
                <a:tc>
                  <a:txBody>
                    <a:bodyPr/>
                    <a:lstStyle/>
                    <a:p>
                      <a:pPr algn="ctr" rtl="0" fontAlgn="t">
                        <a:spcBef>
                          <a:spcPts val="0"/>
                        </a:spcBef>
                        <a:spcAft>
                          <a:spcPts val="0"/>
                        </a:spcAft>
                      </a:pPr>
                      <a:r>
                        <a:rPr lang="en-US" sz="1100" b="1" i="0" u="none" strike="noStrike">
                          <a:solidFill>
                            <a:srgbClr val="000000"/>
                          </a:solidFill>
                          <a:effectLst/>
                          <a:latin typeface="Montserrat" panose="00000500000000000000" pitchFamily="2" charset="0"/>
                        </a:rPr>
                        <a:t>Debt Type</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algn="ctr" rtl="0" fontAlgn="t">
                        <a:spcBef>
                          <a:spcPts val="0"/>
                        </a:spcBef>
                        <a:spcAft>
                          <a:spcPts val="0"/>
                        </a:spcAft>
                      </a:pPr>
                      <a:r>
                        <a:rPr lang="en-US" sz="1100" b="1" i="0" u="none" strike="noStrike">
                          <a:solidFill>
                            <a:srgbClr val="000000"/>
                          </a:solidFill>
                          <a:effectLst/>
                          <a:latin typeface="Montserrat" panose="00000500000000000000" pitchFamily="2" charset="0"/>
                        </a:rPr>
                        <a:t>Amount</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algn="ctr" rtl="0" fontAlgn="t">
                        <a:spcBef>
                          <a:spcPts val="0"/>
                        </a:spcBef>
                        <a:spcAft>
                          <a:spcPts val="0"/>
                        </a:spcAft>
                      </a:pPr>
                      <a:r>
                        <a:rPr lang="en-US" sz="1100" b="1" i="0" u="none" strike="noStrike" dirty="0">
                          <a:solidFill>
                            <a:srgbClr val="000000"/>
                          </a:solidFill>
                          <a:effectLst/>
                          <a:latin typeface="Montserrat" panose="00000500000000000000" pitchFamily="2" charset="0"/>
                        </a:rPr>
                        <a:t>Interest Rate</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tc>
                  <a:txBody>
                    <a:bodyPr/>
                    <a:lstStyle/>
                    <a:p>
                      <a:pPr algn="ctr" rtl="0" fontAlgn="t">
                        <a:spcBef>
                          <a:spcPts val="0"/>
                        </a:spcBef>
                        <a:spcAft>
                          <a:spcPts val="0"/>
                        </a:spcAft>
                      </a:pPr>
                      <a:r>
                        <a:rPr lang="en-US" sz="1100" b="1" i="0" u="none" strike="noStrike">
                          <a:solidFill>
                            <a:srgbClr val="000000"/>
                          </a:solidFill>
                          <a:effectLst/>
                          <a:latin typeface="Montserrat" panose="00000500000000000000" pitchFamily="2" charset="0"/>
                        </a:rPr>
                        <a:t>Monthly Payment</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E2F3"/>
                    </a:solidFill>
                  </a:tcPr>
                </a:tc>
                <a:extLst>
                  <a:ext uri="{0D108BD9-81ED-4DB2-BD59-A6C34878D82A}">
                    <a16:rowId xmlns:a16="http://schemas.microsoft.com/office/drawing/2014/main" val="2354886148"/>
                  </a:ext>
                </a:extLst>
              </a:tr>
              <a:tr h="0">
                <a:tc>
                  <a:txBody>
                    <a:bodyPr/>
                    <a:lstStyle/>
                    <a:p>
                      <a:pPr rtl="0" fontAlgn="t">
                        <a:spcBef>
                          <a:spcPts val="0"/>
                        </a:spcBef>
                        <a:spcAft>
                          <a:spcPts val="0"/>
                        </a:spcAft>
                      </a:pPr>
                      <a:r>
                        <a:rPr lang="en-US" sz="1100" b="0" i="0" u="none" strike="noStrike">
                          <a:solidFill>
                            <a:srgbClr val="000000"/>
                          </a:solidFill>
                          <a:effectLst/>
                          <a:latin typeface="Montserrat" panose="00000500000000000000" pitchFamily="2" charset="0"/>
                        </a:rPr>
                        <a:t>Credit Card 1</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0" i="0" u="none" strike="noStrike">
                          <a:solidFill>
                            <a:srgbClr val="000000"/>
                          </a:solidFill>
                          <a:effectLst/>
                          <a:latin typeface="Montserrat" panose="00000500000000000000" pitchFamily="2" charset="0"/>
                        </a:rPr>
                        <a:t>$5000</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0" i="0" u="none" strike="noStrike">
                          <a:solidFill>
                            <a:srgbClr val="000000"/>
                          </a:solidFill>
                          <a:effectLst/>
                          <a:latin typeface="Montserrat" panose="00000500000000000000" pitchFamily="2" charset="0"/>
                        </a:rPr>
                        <a:t>26.9%</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0" i="0" u="none" strike="noStrike">
                          <a:solidFill>
                            <a:srgbClr val="000000"/>
                          </a:solidFill>
                          <a:effectLst/>
                          <a:latin typeface="Montserrat" panose="00000500000000000000" pitchFamily="2" charset="0"/>
                        </a:rPr>
                        <a:t>3% of balance</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782572"/>
                  </a:ext>
                </a:extLst>
              </a:tr>
              <a:tr h="0">
                <a:tc>
                  <a:txBody>
                    <a:bodyPr/>
                    <a:lstStyle/>
                    <a:p>
                      <a:pPr rtl="0" fontAlgn="t">
                        <a:spcBef>
                          <a:spcPts val="0"/>
                        </a:spcBef>
                        <a:spcAft>
                          <a:spcPts val="0"/>
                        </a:spcAft>
                      </a:pPr>
                      <a:r>
                        <a:rPr lang="en-US" sz="1100" b="0" i="0" u="none" strike="noStrike">
                          <a:solidFill>
                            <a:srgbClr val="000000"/>
                          </a:solidFill>
                          <a:effectLst/>
                          <a:latin typeface="Montserrat" panose="00000500000000000000" pitchFamily="2" charset="0"/>
                        </a:rPr>
                        <a:t>Credit Card 2</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0" i="0" u="none" strike="noStrike">
                          <a:solidFill>
                            <a:srgbClr val="000000"/>
                          </a:solidFill>
                          <a:effectLst/>
                          <a:latin typeface="Montserrat" panose="00000500000000000000" pitchFamily="2" charset="0"/>
                        </a:rPr>
                        <a:t>$2950</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0" i="0" u="none" strike="noStrike">
                          <a:solidFill>
                            <a:srgbClr val="000000"/>
                          </a:solidFill>
                          <a:effectLst/>
                          <a:latin typeface="Montserrat" panose="00000500000000000000" pitchFamily="2" charset="0"/>
                        </a:rPr>
                        <a:t>8.25%</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0" i="0" u="none" strike="noStrike">
                          <a:solidFill>
                            <a:srgbClr val="000000"/>
                          </a:solidFill>
                          <a:effectLst/>
                          <a:latin typeface="Montserrat" panose="00000500000000000000" pitchFamily="2" charset="0"/>
                        </a:rPr>
                        <a:t>3% of balance</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5719521"/>
                  </a:ext>
                </a:extLst>
              </a:tr>
              <a:tr h="0">
                <a:tc>
                  <a:txBody>
                    <a:bodyPr/>
                    <a:lstStyle/>
                    <a:p>
                      <a:pPr rtl="0" fontAlgn="t">
                        <a:spcBef>
                          <a:spcPts val="0"/>
                        </a:spcBef>
                        <a:spcAft>
                          <a:spcPts val="0"/>
                        </a:spcAft>
                      </a:pPr>
                      <a:r>
                        <a:rPr lang="en-US" sz="1100" b="0" i="0" u="none" strike="noStrike">
                          <a:solidFill>
                            <a:srgbClr val="000000"/>
                          </a:solidFill>
                          <a:effectLst/>
                          <a:latin typeface="Montserrat" panose="00000500000000000000" pitchFamily="2" charset="0"/>
                        </a:rPr>
                        <a:t>(Private) Student Loan Debt</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0" i="0" u="none" strike="noStrike">
                          <a:solidFill>
                            <a:srgbClr val="000000"/>
                          </a:solidFill>
                          <a:effectLst/>
                          <a:latin typeface="Montserrat" panose="00000500000000000000" pitchFamily="2" charset="0"/>
                        </a:rPr>
                        <a:t>$25,745</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0" i="0" u="none" strike="noStrike" dirty="0">
                          <a:solidFill>
                            <a:srgbClr val="000000"/>
                          </a:solidFill>
                          <a:effectLst/>
                          <a:latin typeface="Montserrat" panose="00000500000000000000" pitchFamily="2" charset="0"/>
                        </a:rPr>
                        <a:t>10.5%</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0" i="0" u="none" strike="noStrike">
                          <a:solidFill>
                            <a:srgbClr val="000000"/>
                          </a:solidFill>
                          <a:effectLst/>
                          <a:latin typeface="Montserrat" panose="00000500000000000000" pitchFamily="2" charset="0"/>
                        </a:rPr>
                        <a:t>$347</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52627"/>
                  </a:ext>
                </a:extLst>
              </a:tr>
              <a:tr h="0">
                <a:tc>
                  <a:txBody>
                    <a:bodyPr/>
                    <a:lstStyle/>
                    <a:p>
                      <a:pPr rtl="0" fontAlgn="t">
                        <a:spcBef>
                          <a:spcPts val="0"/>
                        </a:spcBef>
                        <a:spcAft>
                          <a:spcPts val="0"/>
                        </a:spcAft>
                      </a:pPr>
                      <a:r>
                        <a:rPr lang="en-US" sz="1100" b="0" i="0" u="none" strike="noStrike">
                          <a:solidFill>
                            <a:srgbClr val="000000"/>
                          </a:solidFill>
                          <a:effectLst/>
                          <a:latin typeface="Montserrat" panose="00000500000000000000" pitchFamily="2" charset="0"/>
                        </a:rPr>
                        <a:t>Vehicle Debt</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0" i="0" u="none" strike="noStrike">
                          <a:solidFill>
                            <a:srgbClr val="000000"/>
                          </a:solidFill>
                          <a:effectLst/>
                          <a:latin typeface="Montserrat" panose="00000500000000000000" pitchFamily="2" charset="0"/>
                        </a:rPr>
                        <a:t>$10,392</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0" i="0" u="none" strike="noStrike">
                          <a:solidFill>
                            <a:srgbClr val="000000"/>
                          </a:solidFill>
                          <a:effectLst/>
                          <a:latin typeface="Montserrat" panose="00000500000000000000" pitchFamily="2" charset="0"/>
                        </a:rPr>
                        <a:t>4.61%</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0" i="0" u="none" strike="noStrike">
                          <a:solidFill>
                            <a:srgbClr val="000000"/>
                          </a:solidFill>
                          <a:effectLst/>
                          <a:latin typeface="Montserrat" panose="00000500000000000000" pitchFamily="2" charset="0"/>
                        </a:rPr>
                        <a:t>$310</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3414956"/>
                  </a:ext>
                </a:extLst>
              </a:tr>
              <a:tr h="0">
                <a:tc>
                  <a:txBody>
                    <a:bodyPr/>
                    <a:lstStyle/>
                    <a:p>
                      <a:pPr rtl="0" fontAlgn="t">
                        <a:spcBef>
                          <a:spcPts val="0"/>
                        </a:spcBef>
                        <a:spcAft>
                          <a:spcPts val="0"/>
                        </a:spcAft>
                      </a:pPr>
                      <a:r>
                        <a:rPr lang="en-US" sz="1100" b="0" i="0" u="none" strike="noStrike">
                          <a:solidFill>
                            <a:srgbClr val="000000"/>
                          </a:solidFill>
                          <a:effectLst/>
                          <a:latin typeface="Montserrat" panose="00000500000000000000" pitchFamily="2" charset="0"/>
                        </a:rPr>
                        <a:t>Mortgage Debt</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0" i="0" u="none" strike="noStrike">
                          <a:solidFill>
                            <a:srgbClr val="000000"/>
                          </a:solidFill>
                          <a:effectLst/>
                          <a:latin typeface="Montserrat" panose="00000500000000000000" pitchFamily="2" charset="0"/>
                        </a:rPr>
                        <a:t>$100,197</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0" i="0" u="none" strike="noStrike" dirty="0">
                          <a:solidFill>
                            <a:srgbClr val="000000"/>
                          </a:solidFill>
                          <a:effectLst/>
                          <a:latin typeface="Montserrat" panose="00000500000000000000" pitchFamily="2" charset="0"/>
                        </a:rPr>
                        <a:t>3.44%</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0" i="0" u="none" strike="noStrike" dirty="0">
                          <a:solidFill>
                            <a:srgbClr val="000000"/>
                          </a:solidFill>
                          <a:effectLst/>
                          <a:latin typeface="Montserrat" panose="00000500000000000000" pitchFamily="2" charset="0"/>
                        </a:rPr>
                        <a:t>$447</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8598475"/>
                  </a:ext>
                </a:extLst>
              </a:tr>
            </a:tbl>
          </a:graphicData>
        </a:graphic>
      </p:graphicFrame>
      <p:sp>
        <p:nvSpPr>
          <p:cNvPr id="5" name="Rectangle 1">
            <a:extLst>
              <a:ext uri="{FF2B5EF4-FFF2-40B4-BE49-F238E27FC236}">
                <a16:creationId xmlns:a16="http://schemas.microsoft.com/office/drawing/2014/main" id="{5067D49F-C78D-041E-D293-E0985FA24DBA}"/>
              </a:ext>
            </a:extLst>
          </p:cNvPr>
          <p:cNvSpPr>
            <a:spLocks noChangeArrowheads="1"/>
          </p:cNvSpPr>
          <p:nvPr/>
        </p:nvSpPr>
        <p:spPr bwMode="auto">
          <a:xfrm>
            <a:off x="1143000" y="365744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3447711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2BD05-C184-26F0-C451-7870B9E02606}"/>
              </a:ext>
            </a:extLst>
          </p:cNvPr>
          <p:cNvSpPr>
            <a:spLocks noGrp="1"/>
          </p:cNvSpPr>
          <p:nvPr>
            <p:ph type="title"/>
          </p:nvPr>
        </p:nvSpPr>
        <p:spPr/>
        <p:txBody>
          <a:bodyPr/>
          <a:lstStyle/>
          <a:p>
            <a:r>
              <a:rPr lang="en-US" dirty="0"/>
              <a:t>Build Positive Credit Habits</a:t>
            </a:r>
          </a:p>
        </p:txBody>
      </p:sp>
      <p:sp>
        <p:nvSpPr>
          <p:cNvPr id="3" name="Content Placeholder 2">
            <a:extLst>
              <a:ext uri="{FF2B5EF4-FFF2-40B4-BE49-F238E27FC236}">
                <a16:creationId xmlns:a16="http://schemas.microsoft.com/office/drawing/2014/main" id="{F1460F0D-D39A-49D6-E926-FFA2EE0EF060}"/>
              </a:ext>
            </a:extLst>
          </p:cNvPr>
          <p:cNvSpPr>
            <a:spLocks noGrp="1"/>
          </p:cNvSpPr>
          <p:nvPr>
            <p:ph idx="1"/>
          </p:nvPr>
        </p:nvSpPr>
        <p:spPr/>
        <p:txBody>
          <a:bodyPr>
            <a:normAutofit/>
          </a:bodyPr>
          <a:lstStyle/>
          <a:p>
            <a:r>
              <a:rPr lang="en-US" dirty="0"/>
              <a:t>Pay Bills On Time</a:t>
            </a:r>
          </a:p>
          <a:p>
            <a:r>
              <a:rPr lang="en-US" dirty="0"/>
              <a:t>Reduce Credit Utilization</a:t>
            </a:r>
          </a:p>
          <a:p>
            <a:r>
              <a:rPr lang="en-US" dirty="0"/>
              <a:t>Avoid Opening Too Many New Accounts Keep Old Accounts Open</a:t>
            </a:r>
          </a:p>
        </p:txBody>
      </p:sp>
    </p:spTree>
    <p:extLst>
      <p:ext uri="{BB962C8B-B14F-4D97-AF65-F5344CB8AC3E}">
        <p14:creationId xmlns:p14="http://schemas.microsoft.com/office/powerpoint/2010/main" val="19577613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542A2-B11B-D080-7655-3535965E49A3}"/>
              </a:ext>
            </a:extLst>
          </p:cNvPr>
          <p:cNvSpPr>
            <a:spLocks noGrp="1"/>
          </p:cNvSpPr>
          <p:nvPr>
            <p:ph type="title"/>
          </p:nvPr>
        </p:nvSpPr>
        <p:spPr/>
        <p:txBody>
          <a:bodyPr/>
          <a:lstStyle/>
          <a:p>
            <a:r>
              <a:rPr lang="en-US" dirty="0"/>
              <a:t>Monitor Your Credit</a:t>
            </a:r>
          </a:p>
        </p:txBody>
      </p:sp>
      <p:sp>
        <p:nvSpPr>
          <p:cNvPr id="3" name="Content Placeholder 2">
            <a:extLst>
              <a:ext uri="{FF2B5EF4-FFF2-40B4-BE49-F238E27FC236}">
                <a16:creationId xmlns:a16="http://schemas.microsoft.com/office/drawing/2014/main" id="{44CD8B25-CD7A-D190-E32A-C7AD7B68B0BF}"/>
              </a:ext>
            </a:extLst>
          </p:cNvPr>
          <p:cNvSpPr>
            <a:spLocks noGrp="1"/>
          </p:cNvSpPr>
          <p:nvPr>
            <p:ph idx="1"/>
          </p:nvPr>
        </p:nvSpPr>
        <p:spPr/>
        <p:txBody>
          <a:bodyPr/>
          <a:lstStyle/>
          <a:p>
            <a:r>
              <a:rPr lang="en-US" dirty="0"/>
              <a:t>Regularly checking your credit report can help you catch errors or signs of identity theft early.</a:t>
            </a:r>
          </a:p>
          <a:p>
            <a:r>
              <a:rPr lang="en-US" dirty="0"/>
              <a:t>Download your free credit reports once a year</a:t>
            </a:r>
          </a:p>
        </p:txBody>
      </p:sp>
    </p:spTree>
    <p:extLst>
      <p:ext uri="{BB962C8B-B14F-4D97-AF65-F5344CB8AC3E}">
        <p14:creationId xmlns:p14="http://schemas.microsoft.com/office/powerpoint/2010/main" val="24618211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114800" y="612717"/>
            <a:ext cx="4517571" cy="1470025"/>
          </a:xfrm>
        </p:spPr>
        <p:txBody>
          <a:bodyPr>
            <a:noAutofit/>
          </a:bodyPr>
          <a:lstStyle/>
          <a:p>
            <a:r>
              <a:rPr lang="en-US" sz="2800" dirty="0"/>
              <a:t>Alabama SBDC Network</a:t>
            </a:r>
            <a:br>
              <a:rPr lang="en-US" sz="2800" dirty="0"/>
            </a:br>
            <a:r>
              <a:rPr lang="en-US" sz="2800" dirty="0"/>
              <a:t>ASBDC.org</a:t>
            </a:r>
            <a:br>
              <a:rPr lang="en-US" sz="2800" dirty="0"/>
            </a:br>
            <a:r>
              <a:rPr lang="en-US" sz="2800" dirty="0"/>
              <a:t>kara@sbdc.org</a:t>
            </a:r>
            <a:endParaRPr lang="en-US" sz="3200" dirty="0"/>
          </a:p>
        </p:txBody>
      </p:sp>
      <p:sp>
        <p:nvSpPr>
          <p:cNvPr id="2" name="Subtitle 1"/>
          <p:cNvSpPr>
            <a:spLocks noGrp="1"/>
          </p:cNvSpPr>
          <p:nvPr>
            <p:ph type="subTitle" idx="1"/>
          </p:nvPr>
        </p:nvSpPr>
        <p:spPr>
          <a:xfrm>
            <a:off x="762000" y="2133600"/>
            <a:ext cx="7086600" cy="2438400"/>
          </a:xfrm>
        </p:spPr>
        <p:txBody>
          <a:bodyPr>
            <a:normAutofit fontScale="77500" lnSpcReduction="20000"/>
          </a:bodyPr>
          <a:lstStyle/>
          <a:p>
            <a:r>
              <a:rPr lang="en-US" dirty="0">
                <a:solidFill>
                  <a:srgbClr val="7DBE2F"/>
                </a:solidFill>
              </a:rPr>
              <a:t>Register Online at</a:t>
            </a:r>
          </a:p>
          <a:p>
            <a:r>
              <a:rPr lang="en-US" dirty="0">
                <a:solidFill>
                  <a:srgbClr val="7DBE2F"/>
                </a:solidFill>
              </a:rPr>
              <a:t>www.asbdc.org/register</a:t>
            </a:r>
          </a:p>
          <a:p>
            <a:endParaRPr lang="en-US" dirty="0">
              <a:solidFill>
                <a:srgbClr val="7DBE2F"/>
              </a:solidFill>
            </a:endParaRPr>
          </a:p>
          <a:p>
            <a:r>
              <a:rPr lang="en-US" dirty="0">
                <a:solidFill>
                  <a:srgbClr val="7DBE2F"/>
                </a:solidFill>
              </a:rPr>
              <a:t>Workshops and Webinars</a:t>
            </a:r>
          </a:p>
          <a:p>
            <a:r>
              <a:rPr lang="en-US" dirty="0">
                <a:solidFill>
                  <a:srgbClr val="7DBE2F"/>
                </a:solidFill>
              </a:rPr>
              <a:t>bit.ly/</a:t>
            </a:r>
            <a:r>
              <a:rPr lang="en-US" dirty="0" err="1">
                <a:solidFill>
                  <a:srgbClr val="7DBE2F"/>
                </a:solidFill>
              </a:rPr>
              <a:t>asbdcprograms</a:t>
            </a:r>
            <a:r>
              <a:rPr lang="en-US" dirty="0">
                <a:solidFill>
                  <a:srgbClr val="7DBE2F"/>
                </a:solidFill>
              </a:rPr>
              <a:t> </a:t>
            </a:r>
          </a:p>
          <a:p>
            <a:r>
              <a:rPr lang="en-US" b="1" u="sng" dirty="0">
                <a:solidFill>
                  <a:srgbClr val="7DBE2F"/>
                </a:solidFill>
              </a:rPr>
              <a:t>Drop Box Link: bit.ly/capitaltraining2024</a:t>
            </a:r>
          </a:p>
        </p:txBody>
      </p:sp>
    </p:spTree>
    <p:extLst>
      <p:ext uri="{BB962C8B-B14F-4D97-AF65-F5344CB8AC3E}">
        <p14:creationId xmlns:p14="http://schemas.microsoft.com/office/powerpoint/2010/main" val="710183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B041E-DE47-8ABF-4509-BEF84B40CEDF}"/>
              </a:ext>
            </a:extLst>
          </p:cNvPr>
          <p:cNvSpPr>
            <a:spLocks noGrp="1"/>
          </p:cNvSpPr>
          <p:nvPr>
            <p:ph type="title"/>
          </p:nvPr>
        </p:nvSpPr>
        <p:spPr>
          <a:xfrm>
            <a:off x="1524000" y="2286000"/>
            <a:ext cx="8229600" cy="1143000"/>
          </a:xfrm>
        </p:spPr>
        <p:txBody>
          <a:bodyPr/>
          <a:lstStyle/>
          <a:p>
            <a:r>
              <a:rPr lang="en-US" b="1" dirty="0"/>
              <a:t>Lending</a:t>
            </a:r>
          </a:p>
        </p:txBody>
      </p:sp>
    </p:spTree>
    <p:extLst>
      <p:ext uri="{BB962C8B-B14F-4D97-AF65-F5344CB8AC3E}">
        <p14:creationId xmlns:p14="http://schemas.microsoft.com/office/powerpoint/2010/main" val="3937504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j-lt"/>
              </a:rPr>
              <a:t>Equity Investors</a:t>
            </a:r>
          </a:p>
        </p:txBody>
      </p:sp>
      <p:sp>
        <p:nvSpPr>
          <p:cNvPr id="3" name="Content Placeholder 2"/>
          <p:cNvSpPr>
            <a:spLocks noGrp="1"/>
          </p:cNvSpPr>
          <p:nvPr>
            <p:ph idx="1"/>
          </p:nvPr>
        </p:nvSpPr>
        <p:spPr/>
        <p:txBody>
          <a:bodyPr>
            <a:normAutofit fontScale="92500" lnSpcReduction="20000"/>
          </a:bodyPr>
          <a:lstStyle/>
          <a:p>
            <a:r>
              <a:rPr lang="en-US" dirty="0"/>
              <a:t>Friends, Family</a:t>
            </a:r>
          </a:p>
          <a:p>
            <a:r>
              <a:rPr lang="en-US" dirty="0"/>
              <a:t>High Net Worth Individuals</a:t>
            </a:r>
          </a:p>
          <a:p>
            <a:r>
              <a:rPr lang="en-US" dirty="0"/>
              <a:t>Angel Investors</a:t>
            </a:r>
          </a:p>
          <a:p>
            <a:r>
              <a:rPr lang="en-US" dirty="0"/>
              <a:t>Venture Capital</a:t>
            </a:r>
          </a:p>
          <a:p>
            <a:r>
              <a:rPr lang="en-US" dirty="0"/>
              <a:t>Private Equity</a:t>
            </a:r>
          </a:p>
          <a:p>
            <a:r>
              <a:rPr lang="en-US" dirty="0"/>
              <a:t>Trade Partners</a:t>
            </a:r>
          </a:p>
          <a:p>
            <a:r>
              <a:rPr lang="en-US" dirty="0"/>
              <a:t>Tax Credit Investors (New Market Tax Credits; Historic Tax Credits)</a:t>
            </a:r>
          </a:p>
          <a:p>
            <a:r>
              <a:rPr lang="en-US" dirty="0"/>
              <a:t>Other Public Equity (grants; in-kind services; etc.)</a:t>
            </a:r>
          </a:p>
        </p:txBody>
      </p:sp>
    </p:spTree>
    <p:extLst>
      <p:ext uri="{BB962C8B-B14F-4D97-AF65-F5344CB8AC3E}">
        <p14:creationId xmlns:p14="http://schemas.microsoft.com/office/powerpoint/2010/main" val="1497753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j-lt"/>
              </a:rPr>
              <a:t>Debt Investors</a:t>
            </a:r>
          </a:p>
        </p:txBody>
      </p:sp>
      <p:sp>
        <p:nvSpPr>
          <p:cNvPr id="3" name="Content Placeholder 2"/>
          <p:cNvSpPr>
            <a:spLocks noGrp="1"/>
          </p:cNvSpPr>
          <p:nvPr>
            <p:ph idx="1"/>
          </p:nvPr>
        </p:nvSpPr>
        <p:spPr/>
        <p:txBody>
          <a:bodyPr>
            <a:normAutofit fontScale="92500" lnSpcReduction="10000"/>
          </a:bodyPr>
          <a:lstStyle/>
          <a:p>
            <a:r>
              <a:rPr lang="en-US" dirty="0"/>
              <a:t>Friends and Family</a:t>
            </a:r>
          </a:p>
          <a:p>
            <a:r>
              <a:rPr lang="en-US" dirty="0"/>
              <a:t>Trade Partners</a:t>
            </a:r>
          </a:p>
          <a:p>
            <a:r>
              <a:rPr lang="en-US" dirty="0"/>
              <a:t>Bank – traditional debt</a:t>
            </a:r>
          </a:p>
          <a:p>
            <a:r>
              <a:rPr lang="en-US" dirty="0"/>
              <a:t>“Credit enhanced” bank debt (USDA, SBA, ADECA, </a:t>
            </a:r>
            <a:r>
              <a:rPr lang="en-US" dirty="0" err="1"/>
              <a:t>AlabamaSAVES</a:t>
            </a:r>
            <a:r>
              <a:rPr lang="en-US" dirty="0"/>
              <a:t>, SSBCI)</a:t>
            </a:r>
          </a:p>
          <a:p>
            <a:r>
              <a:rPr lang="en-US" dirty="0"/>
              <a:t>Council of Governments Revolving Loan Funds</a:t>
            </a:r>
          </a:p>
          <a:p>
            <a:r>
              <a:rPr lang="en-US" dirty="0"/>
              <a:t>CDFI Debt</a:t>
            </a:r>
          </a:p>
          <a:p>
            <a:r>
              <a:rPr lang="en-US" dirty="0"/>
              <a:t>Energy Cooperative’s Revolving Loan Funds</a:t>
            </a:r>
          </a:p>
          <a:p>
            <a:r>
              <a:rPr lang="en-US" dirty="0"/>
              <a:t>Private Equity</a:t>
            </a:r>
          </a:p>
        </p:txBody>
      </p:sp>
    </p:spTree>
    <p:extLst>
      <p:ext uri="{BB962C8B-B14F-4D97-AF65-F5344CB8AC3E}">
        <p14:creationId xmlns:p14="http://schemas.microsoft.com/office/powerpoint/2010/main" val="1776419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j-lt"/>
              </a:rPr>
              <a:t>Alternative Funding</a:t>
            </a:r>
          </a:p>
        </p:txBody>
      </p:sp>
      <p:sp>
        <p:nvSpPr>
          <p:cNvPr id="3" name="Content Placeholder 2"/>
          <p:cNvSpPr>
            <a:spLocks noGrp="1"/>
          </p:cNvSpPr>
          <p:nvPr>
            <p:ph idx="1"/>
          </p:nvPr>
        </p:nvSpPr>
        <p:spPr/>
        <p:txBody>
          <a:bodyPr>
            <a:normAutofit/>
          </a:bodyPr>
          <a:lstStyle/>
          <a:p>
            <a:r>
              <a:rPr lang="en-US" dirty="0"/>
              <a:t>Pitch Competitions </a:t>
            </a:r>
            <a:r>
              <a:rPr lang="en-US" sz="1600" dirty="0">
                <a:solidFill>
                  <a:srgbClr val="002D62"/>
                </a:solidFill>
              </a:rPr>
              <a:t>(Alabama Launchpad, Tiger Cage, etc.)</a:t>
            </a:r>
          </a:p>
          <a:p>
            <a:r>
              <a:rPr lang="en-US" dirty="0"/>
              <a:t>Private Sector Grant Competitions </a:t>
            </a:r>
            <a:r>
              <a:rPr lang="en-US" sz="1600" dirty="0">
                <a:solidFill>
                  <a:srgbClr val="002D62"/>
                </a:solidFill>
              </a:rPr>
              <a:t>(FedEx Small Business Grant Contest, Nav’s Small Business Grant, Amber Grants for Women, etc.)</a:t>
            </a:r>
          </a:p>
          <a:p>
            <a:r>
              <a:rPr lang="en-US" dirty="0"/>
              <a:t>Grants </a:t>
            </a:r>
            <a:r>
              <a:rPr lang="en-US" sz="1400" dirty="0"/>
              <a:t>(</a:t>
            </a:r>
            <a:r>
              <a:rPr lang="en-US" sz="1400" dirty="0">
                <a:hlinkClick r:id="rId2"/>
              </a:rPr>
              <a:t>https://www.asbdc.org/start-your-business/alabama-grants-for-small-businesses/</a:t>
            </a:r>
            <a:r>
              <a:rPr lang="en-US" sz="1400" dirty="0"/>
              <a:t>)</a:t>
            </a:r>
          </a:p>
          <a:p>
            <a:pPr marL="457200" lvl="1" indent="0">
              <a:buNone/>
            </a:pPr>
            <a:r>
              <a:rPr lang="en-US" sz="1600" i="1" dirty="0">
                <a:solidFill>
                  <a:srgbClr val="002D62"/>
                </a:solidFill>
                <a:latin typeface="+mj-lt"/>
              </a:rPr>
              <a:t>Unless your business involves the development of new technology or is a non-profit organization, it is difficult to find a grant to start or expand a small business.</a:t>
            </a:r>
          </a:p>
          <a:p>
            <a:r>
              <a:rPr lang="en-US" dirty="0"/>
              <a:t>Incentives</a:t>
            </a:r>
          </a:p>
          <a:p>
            <a:endParaRPr lang="en-US" dirty="0"/>
          </a:p>
          <a:p>
            <a:endParaRPr lang="en-US" dirty="0"/>
          </a:p>
        </p:txBody>
      </p:sp>
    </p:spTree>
    <p:extLst>
      <p:ext uri="{BB962C8B-B14F-4D97-AF65-F5344CB8AC3E}">
        <p14:creationId xmlns:p14="http://schemas.microsoft.com/office/powerpoint/2010/main" val="4048725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ar-Partial-screen.png"/>
          <p:cNvPicPr>
            <a:picLocks noChangeAspect="1"/>
          </p:cNvPicPr>
          <p:nvPr/>
        </p:nvPicPr>
        <p:blipFill>
          <a:blip r:embed="rId3" cstate="print"/>
          <a:stretch>
            <a:fillRect/>
          </a:stretch>
        </p:blipFill>
        <p:spPr>
          <a:xfrm>
            <a:off x="7402286" y="1219200"/>
            <a:ext cx="1741714" cy="1676400"/>
          </a:xfrm>
          <a:prstGeom prst="rect">
            <a:avLst/>
          </a:prstGeom>
        </p:spPr>
      </p:pic>
      <p:sp>
        <p:nvSpPr>
          <p:cNvPr id="8" name="Content Placeholder 2"/>
          <p:cNvSpPr txBox="1">
            <a:spLocks/>
          </p:cNvSpPr>
          <p:nvPr/>
        </p:nvSpPr>
        <p:spPr>
          <a:xfrm>
            <a:off x="4876800" y="2667000"/>
            <a:ext cx="3810000" cy="3886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Title 1"/>
          <p:cNvSpPr txBox="1">
            <a:spLocks/>
          </p:cNvSpPr>
          <p:nvPr/>
        </p:nvSpPr>
        <p:spPr>
          <a:xfrm>
            <a:off x="381000" y="1905000"/>
            <a:ext cx="6781800" cy="21336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6600" b="1" i="0" u="none" strike="noStrike" kern="1200" cap="none" spc="0" normalizeH="0" baseline="0" dirty="0">
                <a:ln>
                  <a:noFill/>
                </a:ln>
                <a:solidFill>
                  <a:srgbClr val="1F497D"/>
                </a:solidFill>
                <a:effectLst/>
                <a:uLnTx/>
                <a:uFillTx/>
                <a:latin typeface="+mj-lt"/>
                <a:ea typeface="+mj-ea"/>
                <a:cs typeface="+mj-cs"/>
              </a:rPr>
              <a:t>What does a lender look for in a loan application?</a:t>
            </a:r>
            <a:endParaRPr kumimoji="0" lang="en-US" sz="6600" b="1" i="0" u="none" strike="noStrike" kern="1200" cap="none" spc="0" normalizeH="0" baseline="0" noProof="0" dirty="0">
              <a:ln>
                <a:noFill/>
              </a:ln>
              <a:solidFill>
                <a:srgbClr val="1F497D"/>
              </a:solidFill>
              <a:effectLst/>
              <a:uLnTx/>
              <a:uFillTx/>
              <a:latin typeface="+mj-lt"/>
              <a:ea typeface="+mj-ea"/>
              <a:cs typeface="+mj-cs"/>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4328"/>
            <a:ext cx="9144000" cy="682625"/>
          </a:xfrm>
          <a:prstGeom prst="rect">
            <a:avLst/>
          </a:prstGeom>
        </p:spPr>
      </p:pic>
      <p:sp>
        <p:nvSpPr>
          <p:cNvPr id="4" name="TextBox 3">
            <a:extLst>
              <a:ext uri="{FF2B5EF4-FFF2-40B4-BE49-F238E27FC236}">
                <a16:creationId xmlns:a16="http://schemas.microsoft.com/office/drawing/2014/main" id="{605E4ACA-1EBA-49A1-BF4E-8F2D3DB477A5}"/>
              </a:ext>
            </a:extLst>
          </p:cNvPr>
          <p:cNvSpPr txBox="1"/>
          <p:nvPr/>
        </p:nvSpPr>
        <p:spPr>
          <a:xfrm>
            <a:off x="1790700" y="5105400"/>
            <a:ext cx="5562600" cy="584775"/>
          </a:xfrm>
          <a:prstGeom prst="rect">
            <a:avLst/>
          </a:prstGeom>
          <a:noFill/>
        </p:spPr>
        <p:txBody>
          <a:bodyPr wrap="square" rtlCol="0">
            <a:spAutoFit/>
          </a:bodyPr>
          <a:lstStyle/>
          <a:p>
            <a:r>
              <a:rPr lang="en-US" sz="3200" b="1" dirty="0">
                <a:solidFill>
                  <a:srgbClr val="5CA038"/>
                </a:solidFill>
              </a:rPr>
              <a:t>Hint: </a:t>
            </a:r>
            <a:r>
              <a:rPr lang="en-US" sz="3200" b="1" i="1" dirty="0">
                <a:solidFill>
                  <a:srgbClr val="5CA038"/>
                </a:solidFill>
              </a:rPr>
              <a:t>It is not a business plan.</a:t>
            </a:r>
          </a:p>
        </p:txBody>
      </p:sp>
    </p:spTree>
    <p:extLst>
      <p:ext uri="{BB962C8B-B14F-4D97-AF65-F5344CB8AC3E}">
        <p14:creationId xmlns:p14="http://schemas.microsoft.com/office/powerpoint/2010/main" val="4176875092"/>
      </p:ext>
    </p:extLst>
  </p:cSld>
  <p:clrMapOvr>
    <a:masterClrMapping/>
  </p:clrMapOvr>
</p:sld>
</file>

<file path=ppt/theme/theme1.xml><?xml version="1.0" encoding="utf-8"?>
<a:theme xmlns:a="http://schemas.openxmlformats.org/drawingml/2006/main" name="AlabamaSBDC-Branded-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here is the Money" id="{4B56C46C-E865-4945-A5AD-4D89BEBE22F4}" vid="{E7713EA7-64E1-0A4E-A346-2FB013875203}"/>
    </a:ext>
  </a:extLst>
</a:theme>
</file>

<file path=ppt/theme/theme2.xml><?xml version="1.0" encoding="utf-8"?>
<a:theme xmlns:a="http://schemas.openxmlformats.org/drawingml/2006/main" name="1_AlabamaSBDC-Branded-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here is the Money" id="{4B56C46C-E865-4945-A5AD-4D89BEBE22F4}" vid="{B236B530-3DB7-F641-A682-7DE2EA51DB9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Where is the Money</Template>
  <TotalTime>645</TotalTime>
  <Words>3099</Words>
  <Application>Microsoft Office PowerPoint</Application>
  <PresentationFormat>On-screen Show (4:3)</PresentationFormat>
  <Paragraphs>378</Paragraphs>
  <Slides>48</Slides>
  <Notes>44</Notes>
  <HiddenSlides>1</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48</vt:i4>
      </vt:variant>
    </vt:vector>
  </HeadingPairs>
  <TitlesOfParts>
    <vt:vector size="65" baseType="lpstr">
      <vt:lpstr>Antonio</vt:lpstr>
      <vt:lpstr>Arial</vt:lpstr>
      <vt:lpstr>Calibri</vt:lpstr>
      <vt:lpstr>Courier New</vt:lpstr>
      <vt:lpstr>Garamond</vt:lpstr>
      <vt:lpstr>Hanken Grotesk</vt:lpstr>
      <vt:lpstr>Hanken Grotesk SemiBold</vt:lpstr>
      <vt:lpstr>Inter</vt:lpstr>
      <vt:lpstr>Inter SemiBold</vt:lpstr>
      <vt:lpstr>Montserrat</vt:lpstr>
      <vt:lpstr>Open Sans</vt:lpstr>
      <vt:lpstr>Söhne</vt:lpstr>
      <vt:lpstr>SourceSansPro</vt:lpstr>
      <vt:lpstr>Times New Roman</vt:lpstr>
      <vt:lpstr>Wingdings</vt:lpstr>
      <vt:lpstr>AlabamaSBDC-Branded-2018</vt:lpstr>
      <vt:lpstr>1_AlabamaSBDC-Branded-2018</vt:lpstr>
      <vt:lpstr>PowerPoint Presentation</vt:lpstr>
      <vt:lpstr>PowerPoint Presentation</vt:lpstr>
      <vt:lpstr>PowerPoint Presentation</vt:lpstr>
      <vt:lpstr>Alabama SBDC Network</vt:lpstr>
      <vt:lpstr>Lending</vt:lpstr>
      <vt:lpstr>Equity Investors</vt:lpstr>
      <vt:lpstr>Debt Investors</vt:lpstr>
      <vt:lpstr>Alternative Funding</vt:lpstr>
      <vt:lpstr>PowerPoint Presentation</vt:lpstr>
      <vt:lpstr>Five Cs of Credit The five Cs of credit are used by lenders to gauge the creditworthiness of potential borrowers. </vt:lpstr>
      <vt:lpstr>Lender Minimum Requirements</vt:lpstr>
      <vt:lpstr>Document Requirements for Startups</vt:lpstr>
      <vt:lpstr>Personal Financial Statement (PFS)</vt:lpstr>
      <vt:lpstr>Start-Up Projections for Startups</vt:lpstr>
      <vt:lpstr>Document Requirements for Existing Business or Business Purchase</vt:lpstr>
      <vt:lpstr>PowerPoint Presentation</vt:lpstr>
      <vt:lpstr>PowerPoint Presentation</vt:lpstr>
      <vt:lpstr>The Purpose of a Global</vt:lpstr>
      <vt:lpstr>PowerPoint Presentation</vt:lpstr>
      <vt:lpstr>Additional Items  Needed for Loan Package</vt:lpstr>
      <vt:lpstr>Credit Scores</vt:lpstr>
      <vt:lpstr>What is Credit?</vt:lpstr>
      <vt:lpstr>Credit Comparison</vt:lpstr>
      <vt:lpstr>Credit Score Ranges </vt:lpstr>
      <vt:lpstr>How is your credit score calculated?</vt:lpstr>
      <vt:lpstr>Which scenario shows more trustworthiness?</vt:lpstr>
      <vt:lpstr>Payment History (35%) </vt:lpstr>
      <vt:lpstr>Amounts Owed(30%)</vt:lpstr>
      <vt:lpstr>Length of History (15%)</vt:lpstr>
      <vt:lpstr>New Credit(10%)</vt:lpstr>
      <vt:lpstr>Types of Credit (10%)</vt:lpstr>
      <vt:lpstr>Credit Reports </vt:lpstr>
      <vt:lpstr>Understanding Credit Reports </vt:lpstr>
      <vt:lpstr>Free Credit Report</vt:lpstr>
      <vt:lpstr>Reading your Credit Report </vt:lpstr>
      <vt:lpstr>Your Information</vt:lpstr>
      <vt:lpstr>Your Accounts</vt:lpstr>
      <vt:lpstr>Potentially Negative Accounts</vt:lpstr>
      <vt:lpstr>Hard &amp; Soft Inquiries</vt:lpstr>
      <vt:lpstr>Credit Repair </vt:lpstr>
      <vt:lpstr>Repairing Credit</vt:lpstr>
      <vt:lpstr>Disputing Errors</vt:lpstr>
      <vt:lpstr>Example of Letter Using  ChatGPT to help you</vt:lpstr>
      <vt:lpstr>Paying Down Debt</vt:lpstr>
      <vt:lpstr>Paying Down Debt Which Debt would you focus on first?</vt:lpstr>
      <vt:lpstr>Build Positive Credit Habits</vt:lpstr>
      <vt:lpstr>Monitor Your Credit</vt:lpstr>
      <vt:lpstr>Alabama SBDC Network ASBDC.org kara@sbdc.org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is the Money?</dc:title>
  <dc:creator>Lindsay Bridges</dc:creator>
  <cp:lastModifiedBy>Blaze Bishop</cp:lastModifiedBy>
  <cp:revision>10</cp:revision>
  <cp:lastPrinted>2024-02-28T15:27:28Z</cp:lastPrinted>
  <dcterms:created xsi:type="dcterms:W3CDTF">2022-01-19T16:41:10Z</dcterms:created>
  <dcterms:modified xsi:type="dcterms:W3CDTF">2024-04-04T19:12:01Z</dcterms:modified>
</cp:coreProperties>
</file>